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86564"/>
            <a:ext cx="14716126" cy="8856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381499" y="3438525"/>
            <a:ext cx="15621001" cy="3486151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825500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1499" y="7019925"/>
            <a:ext cx="15621001" cy="1190626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 defTabSz="825500">
              <a:spcBef>
                <a:spcPts val="0"/>
              </a:spcBef>
              <a:buSzTx/>
              <a:buNone/>
              <a:defRPr sz="5200"/>
            </a:lvl1pPr>
            <a:lvl2pPr marL="0" indent="0" algn="ctr" defTabSz="825500">
              <a:spcBef>
                <a:spcPts val="0"/>
              </a:spcBef>
              <a:buSzTx/>
              <a:buNone/>
              <a:defRPr sz="5200"/>
            </a:lvl2pPr>
            <a:lvl3pPr marL="0" indent="0" algn="ctr" defTabSz="825500">
              <a:spcBef>
                <a:spcPts val="0"/>
              </a:spcBef>
              <a:buSzTx/>
              <a:buNone/>
              <a:defRPr sz="5200"/>
            </a:lvl3pPr>
            <a:lvl4pPr marL="0" indent="0" algn="ctr" defTabSz="825500">
              <a:spcBef>
                <a:spcPts val="0"/>
              </a:spcBef>
              <a:buSzTx/>
              <a:buNone/>
              <a:defRPr sz="5200"/>
            </a:lvl4pPr>
            <a:lvl5pPr marL="0" indent="0" algn="ctr" defTabSz="825500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7441" y="11525250"/>
            <a:ext cx="399593" cy="410997"/>
          </a:xfrm>
          <a:prstGeom prst="rect">
            <a:avLst/>
          </a:prstGeom>
        </p:spPr>
        <p:txBody>
          <a:bodyPr lIns="38100" tIns="38100" rIns="38100" bIns="38100"/>
          <a:lstStyle>
            <a:lvl1pPr defTabSz="8255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3382" y="13073062"/>
            <a:ext cx="427711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11" y="8645943"/>
            <a:ext cx="14786578" cy="4531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93" y="444057"/>
            <a:ext cx="14976214" cy="81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9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</a:t>
            </a:r>
            <a:r>
              <a:rPr>
                <a:solidFill>
                  <a:srgbClr val="FF2600"/>
                </a:solidFill>
              </a:rPr>
              <a:t>fib(4)</a:t>
            </a:r>
            <a:r>
              <a:t>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</a:t>
            </a:r>
            <a:r>
              <a:rPr>
                <a:solidFill>
                  <a:srgbClr val="FF2600"/>
                </a:solidFill>
              </a:rPr>
              <a:t>fib(3) + fib(2)</a:t>
            </a:r>
            <a:r>
              <a:t>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Tower_of_Hanoi_4.gif" descr="Tower_of_Hanoi_4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4" y="4145903"/>
            <a:ext cx="13885934" cy="5424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Screen Shot 2021-01-25 at 11.02.10 PM.png" descr="Screen Shot 2021-01-25 at 11.02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50" y="12296260"/>
            <a:ext cx="7086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하노이의 탑">
            <a:extLst>
              <a:ext uri="{FF2B5EF4-FFF2-40B4-BE49-F238E27FC236}">
                <a16:creationId xmlns:a16="http://schemas.microsoft.com/office/drawing/2014/main" id="{9650498D-A94E-4033-A1A2-51D0785F9B6C}"/>
              </a:ext>
            </a:extLst>
          </p:cNvPr>
          <p:cNvSpPr txBox="1">
            <a:spLocks/>
          </p:cNvSpPr>
          <p:nvPr/>
        </p:nvSpPr>
        <p:spPr>
          <a:xfrm>
            <a:off x="9155601" y="840772"/>
            <a:ext cx="6072798" cy="16134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 fontScale="90000"/>
          </a:bodyPr>
          <a:lstStyle>
            <a:lvl1pPr marL="0" marR="0" indent="0" algn="ctr" defTabSz="6325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3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하노이의 탑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creen Shot 2021-01-30 at 4.25.48 PM.png" descr="Screen Shot 2021-01-30 at 4.25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35" y="7728518"/>
            <a:ext cx="15632730" cy="55174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3" name="Group"/>
          <p:cNvGrpSpPr/>
          <p:nvPr/>
        </p:nvGrpSpPr>
        <p:grpSpPr>
          <a:xfrm>
            <a:off x="4897866" y="2937510"/>
            <a:ext cx="15320169" cy="4391421"/>
            <a:chOff x="0" y="0"/>
            <a:chExt cx="15320167" cy="4391420"/>
          </a:xfrm>
        </p:grpSpPr>
        <p:pic>
          <p:nvPicPr>
            <p:cNvPr id="739" name="Screen Shot 2021-01-25 at 11.08.31 PM.png" descr="Screen Shot 2021-01-25 at 11.08.31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32443"/>
              <a:ext cx="15320168" cy="2858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42" name="Group"/>
            <p:cNvGrpSpPr/>
            <p:nvPr/>
          </p:nvGrpSpPr>
          <p:grpSpPr>
            <a:xfrm>
              <a:off x="2232103" y="0"/>
              <a:ext cx="10855961" cy="788684"/>
              <a:chOff x="0" y="0"/>
              <a:chExt cx="10855959" cy="788683"/>
            </a:xfrm>
          </p:grpSpPr>
          <p:pic>
            <p:nvPicPr>
              <p:cNvPr id="740" name="Screen Shot 2021-01-25 at 11.08.15 PM.png" descr="Screen Shot 2021-01-25 at 11.08.15 PM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3022" y="59151"/>
                <a:ext cx="2582938" cy="7098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1" name="Screen Shot 2021-01-25 at 11.08.02 PM.png" descr="Screen Shot 2021-01-25 at 11.08.02 PM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261454" cy="788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" name="하노이의 탑">
            <a:extLst>
              <a:ext uri="{FF2B5EF4-FFF2-40B4-BE49-F238E27FC236}">
                <a16:creationId xmlns:a16="http://schemas.microsoft.com/office/drawing/2014/main" id="{83191DAE-3BB4-42C6-8CE8-69720ED1B624}"/>
              </a:ext>
            </a:extLst>
          </p:cNvPr>
          <p:cNvSpPr txBox="1">
            <a:spLocks/>
          </p:cNvSpPr>
          <p:nvPr/>
        </p:nvSpPr>
        <p:spPr>
          <a:xfrm>
            <a:off x="9155601" y="840772"/>
            <a:ext cx="6072798" cy="16134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 fontScale="90000"/>
          </a:bodyPr>
          <a:lstStyle>
            <a:lvl1pPr marL="0" marR="0" indent="0" algn="ctr" defTabSz="6325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3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하노이의 탑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creen Shot 2021-01-30 at 4.26.16 PM.png" descr="Screen Shot 2021-01-30 at 4.26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4" y="3697082"/>
            <a:ext cx="13010932" cy="9406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Screen Shot 2021-01-25 at 11.09.55 PM.png" descr="Screen Shot 2021-01-25 at 11.09.5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817" y="5132998"/>
            <a:ext cx="8655488" cy="6535131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실행시간 측정"/>
          <p:cNvSpPr txBox="1"/>
          <p:nvPr/>
        </p:nvSpPr>
        <p:spPr>
          <a:xfrm>
            <a:off x="8992886" y="2513686"/>
            <a:ext cx="7130129" cy="1016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377904">
              <a:defRPr sz="5520">
                <a:solidFill>
                  <a:srgbClr val="3092AB"/>
                </a:solidFill>
              </a:defRPr>
            </a:lvl1pPr>
          </a:lstStyle>
          <a:p>
            <a:r>
              <a:t>실행시간 측정</a:t>
            </a:r>
          </a:p>
        </p:txBody>
      </p:sp>
      <p:sp>
        <p:nvSpPr>
          <p:cNvPr id="6" name="하노이의 탑">
            <a:extLst>
              <a:ext uri="{FF2B5EF4-FFF2-40B4-BE49-F238E27FC236}">
                <a16:creationId xmlns:a16="http://schemas.microsoft.com/office/drawing/2014/main" id="{F5B0C742-5B56-44AA-B6B4-5395389FD6E1}"/>
              </a:ext>
            </a:extLst>
          </p:cNvPr>
          <p:cNvSpPr txBox="1">
            <a:spLocks/>
          </p:cNvSpPr>
          <p:nvPr/>
        </p:nvSpPr>
        <p:spPr>
          <a:xfrm>
            <a:off x="9155601" y="840772"/>
            <a:ext cx="6072798" cy="16134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 fontScale="90000"/>
          </a:bodyPr>
          <a:lstStyle>
            <a:lvl1pPr marL="0" marR="0" indent="0" algn="ctr" defTabSz="6325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3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하노이의 탑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Rectangle"/>
          <p:cNvSpPr/>
          <p:nvPr/>
        </p:nvSpPr>
        <p:spPr>
          <a:xfrm>
            <a:off x="6401894" y="5682970"/>
            <a:ext cx="11713667" cy="897805"/>
          </a:xfrm>
          <a:prstGeom prst="rect">
            <a:avLst/>
          </a:prstGeom>
          <a:ln w="63500">
            <a:solidFill>
              <a:srgbClr val="3469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2" name="검색 범위"/>
          <p:cNvSpPr txBox="1"/>
          <p:nvPr/>
        </p:nvSpPr>
        <p:spPr>
          <a:xfrm>
            <a:off x="9860077" y="4519249"/>
            <a:ext cx="4086101" cy="811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 b="0" u="sng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검색 범위</a:t>
            </a:r>
          </a:p>
        </p:txBody>
      </p:sp>
      <p:sp>
        <p:nvSpPr>
          <p:cNvPr id="753" name="Rectangle"/>
          <p:cNvSpPr/>
          <p:nvPr/>
        </p:nvSpPr>
        <p:spPr>
          <a:xfrm>
            <a:off x="4117767" y="5682970"/>
            <a:ext cx="790626" cy="897805"/>
          </a:xfrm>
          <a:prstGeom prst="rect">
            <a:avLst/>
          </a:prstGeom>
          <a:ln w="63500">
            <a:solidFill>
              <a:srgbClr val="3469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4" name="x"/>
          <p:cNvSpPr txBox="1"/>
          <p:nvPr/>
        </p:nvSpPr>
        <p:spPr>
          <a:xfrm>
            <a:off x="4326409" y="5791651"/>
            <a:ext cx="399456" cy="65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sp>
        <p:nvSpPr>
          <p:cNvPr id="755" name="Rectangle"/>
          <p:cNvSpPr/>
          <p:nvPr/>
        </p:nvSpPr>
        <p:spPr>
          <a:xfrm>
            <a:off x="6403767" y="5682970"/>
            <a:ext cx="1067595" cy="897805"/>
          </a:xfrm>
          <a:prstGeom prst="rect">
            <a:avLst/>
          </a:prstGeom>
          <a:ln w="63500">
            <a:solidFill>
              <a:srgbClr val="3469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6" name="s[0]"/>
          <p:cNvSpPr txBox="1"/>
          <p:nvPr/>
        </p:nvSpPr>
        <p:spPr>
          <a:xfrm>
            <a:off x="6397417" y="5804351"/>
            <a:ext cx="1131095" cy="65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s[0]</a:t>
            </a:r>
          </a:p>
        </p:txBody>
      </p:sp>
      <p:sp>
        <p:nvSpPr>
          <p:cNvPr id="757" name="=="/>
          <p:cNvSpPr txBox="1"/>
          <p:nvPr/>
        </p:nvSpPr>
        <p:spPr>
          <a:xfrm>
            <a:off x="5258087" y="5804351"/>
            <a:ext cx="643335" cy="65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==</a:t>
            </a:r>
          </a:p>
        </p:txBody>
      </p:sp>
      <p:sp>
        <p:nvSpPr>
          <p:cNvPr id="758" name="Rectangle"/>
          <p:cNvSpPr/>
          <p:nvPr/>
        </p:nvSpPr>
        <p:spPr>
          <a:xfrm>
            <a:off x="6427294" y="9702800"/>
            <a:ext cx="11713667" cy="897805"/>
          </a:xfrm>
          <a:prstGeom prst="rect">
            <a:avLst/>
          </a:prstGeom>
          <a:ln w="63500">
            <a:solidFill>
              <a:srgbClr val="3469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9" name="Rectangle"/>
          <p:cNvSpPr/>
          <p:nvPr/>
        </p:nvSpPr>
        <p:spPr>
          <a:xfrm>
            <a:off x="4143167" y="9702800"/>
            <a:ext cx="790626" cy="897805"/>
          </a:xfrm>
          <a:prstGeom prst="rect">
            <a:avLst/>
          </a:prstGeom>
          <a:ln w="63500">
            <a:solidFill>
              <a:srgbClr val="3469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0" name="x"/>
          <p:cNvSpPr txBox="1"/>
          <p:nvPr/>
        </p:nvSpPr>
        <p:spPr>
          <a:xfrm>
            <a:off x="4364509" y="9824180"/>
            <a:ext cx="399456" cy="65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sp>
        <p:nvSpPr>
          <p:cNvPr id="761" name="Rectangle"/>
          <p:cNvSpPr/>
          <p:nvPr/>
        </p:nvSpPr>
        <p:spPr>
          <a:xfrm>
            <a:off x="6429167" y="9702800"/>
            <a:ext cx="1067595" cy="897805"/>
          </a:xfrm>
          <a:prstGeom prst="rect">
            <a:avLst/>
          </a:prstGeom>
          <a:ln w="63500">
            <a:solidFill>
              <a:srgbClr val="3469A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2" name="s[0]"/>
          <p:cNvSpPr txBox="1"/>
          <p:nvPr/>
        </p:nvSpPr>
        <p:spPr>
          <a:xfrm>
            <a:off x="6397417" y="9824180"/>
            <a:ext cx="1131095" cy="65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s[0]</a:t>
            </a:r>
          </a:p>
        </p:txBody>
      </p:sp>
      <p:sp>
        <p:nvSpPr>
          <p:cNvPr id="763" name="!="/>
          <p:cNvSpPr txBox="1"/>
          <p:nvPr/>
        </p:nvSpPr>
        <p:spPr>
          <a:xfrm>
            <a:off x="5258087" y="9824180"/>
            <a:ext cx="643335" cy="65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!=</a:t>
            </a:r>
          </a:p>
        </p:txBody>
      </p:sp>
      <p:sp>
        <p:nvSpPr>
          <p:cNvPr id="764" name="return True"/>
          <p:cNvSpPr txBox="1"/>
          <p:nvPr/>
        </p:nvSpPr>
        <p:spPr>
          <a:xfrm>
            <a:off x="19090642" y="5804351"/>
            <a:ext cx="2838253" cy="65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return True</a:t>
            </a:r>
          </a:p>
        </p:txBody>
      </p:sp>
      <p:sp>
        <p:nvSpPr>
          <p:cNvPr id="765" name="Text"/>
          <p:cNvSpPr txBox="1"/>
          <p:nvPr/>
        </p:nvSpPr>
        <p:spPr>
          <a:xfrm>
            <a:off x="2455105" y="5745093"/>
            <a:ext cx="904926" cy="7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44499" indent="-444499">
              <a:buSzPct val="50000"/>
              <a:buBlip>
                <a:blip r:embed="rId2"/>
              </a:buBlip>
              <a:defRPr sz="4000"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 </a:t>
            </a:r>
          </a:p>
        </p:txBody>
      </p:sp>
      <p:sp>
        <p:nvSpPr>
          <p:cNvPr id="766" name="Text"/>
          <p:cNvSpPr txBox="1"/>
          <p:nvPr/>
        </p:nvSpPr>
        <p:spPr>
          <a:xfrm>
            <a:off x="2455105" y="9862603"/>
            <a:ext cx="904926" cy="7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44499" indent="-444499">
              <a:buSzPct val="50000"/>
              <a:buBlip>
                <a:blip r:embed="rId2"/>
              </a:buBlip>
              <a:defRPr sz="4000"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 </a:t>
            </a:r>
          </a:p>
        </p:txBody>
      </p:sp>
      <p:sp>
        <p:nvSpPr>
          <p:cNvPr id="767" name="s[1:]"/>
          <p:cNvSpPr txBox="1"/>
          <p:nvPr/>
        </p:nvSpPr>
        <p:spPr>
          <a:xfrm>
            <a:off x="11504513" y="5804351"/>
            <a:ext cx="1374974" cy="65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s[1:]</a:t>
            </a:r>
          </a:p>
        </p:txBody>
      </p:sp>
      <p:sp>
        <p:nvSpPr>
          <p:cNvPr id="768" name="s[1:]"/>
          <p:cNvSpPr txBox="1"/>
          <p:nvPr/>
        </p:nvSpPr>
        <p:spPr>
          <a:xfrm>
            <a:off x="11504513" y="9824180"/>
            <a:ext cx="1374974" cy="65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s[1:]</a:t>
            </a:r>
          </a:p>
        </p:txBody>
      </p:sp>
      <p:pic>
        <p:nvPicPr>
          <p:cNvPr id="769" name="Screen Shot 2021-01-23 at 6.33.29 PM.png" descr="Screen Shot 2021-01-23 at 6.33.2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84" y="883802"/>
            <a:ext cx="16724432" cy="2351461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Line"/>
          <p:cNvSpPr/>
          <p:nvPr/>
        </p:nvSpPr>
        <p:spPr>
          <a:xfrm>
            <a:off x="7472710" y="9478864"/>
            <a:ext cx="10597433" cy="1"/>
          </a:xfrm>
          <a:prstGeom prst="line">
            <a:avLst/>
          </a:prstGeom>
          <a:ln w="114300">
            <a:solidFill>
              <a:srgbClr val="FF2600"/>
            </a:solidFill>
            <a:miter lim="400000"/>
            <a:headEnd type="triangle" len="sm"/>
            <a:tailEnd type="triangle" len="sm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1" name="검색 범위"/>
          <p:cNvSpPr txBox="1"/>
          <p:nvPr/>
        </p:nvSpPr>
        <p:spPr>
          <a:xfrm>
            <a:off x="10444277" y="8456249"/>
            <a:ext cx="4086101" cy="811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 b="0" u="sng">
                <a:solidFill>
                  <a:srgbClr val="3469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검색 범위</a:t>
            </a:r>
          </a:p>
        </p:txBody>
      </p:sp>
      <p:sp>
        <p:nvSpPr>
          <p:cNvPr id="772" name="Line"/>
          <p:cNvSpPr/>
          <p:nvPr/>
        </p:nvSpPr>
        <p:spPr>
          <a:xfrm>
            <a:off x="6469410" y="5478364"/>
            <a:ext cx="11604034" cy="1"/>
          </a:xfrm>
          <a:prstGeom prst="line">
            <a:avLst/>
          </a:prstGeom>
          <a:ln w="114300">
            <a:solidFill>
              <a:srgbClr val="FF2600"/>
            </a:solidFill>
            <a:miter lim="400000"/>
            <a:headEnd type="triangle" len="sm"/>
            <a:tailEnd type="triangle" len="sm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3" name="✔︎"/>
          <p:cNvSpPr txBox="1"/>
          <p:nvPr/>
        </p:nvSpPr>
        <p:spPr>
          <a:xfrm>
            <a:off x="3084826" y="2060896"/>
            <a:ext cx="671415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F2600"/>
                </a:solidFill>
              </a:defRPr>
            </a:lvl1pPr>
          </a:lstStyle>
          <a:p>
            <a:r>
              <a:t>✔︎</a:t>
            </a:r>
          </a:p>
        </p:txBody>
      </p:sp>
      <p:sp>
        <p:nvSpPr>
          <p:cNvPr id="774" name="✔︎"/>
          <p:cNvSpPr txBox="1"/>
          <p:nvPr/>
        </p:nvSpPr>
        <p:spPr>
          <a:xfrm>
            <a:off x="1572202" y="9879495"/>
            <a:ext cx="671414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F2600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creen Shot 2021-01-30 at 4.43.58 PM.png" descr="Screen Shot 2021-01-30 at 4.43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08" y="6004607"/>
            <a:ext cx="16869384" cy="1706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p.362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 b="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p.362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roup"/>
          <p:cNvGrpSpPr/>
          <p:nvPr/>
        </p:nvGrpSpPr>
        <p:grpSpPr>
          <a:xfrm>
            <a:off x="4703893" y="444057"/>
            <a:ext cx="14976214" cy="12732901"/>
            <a:chOff x="0" y="0"/>
            <a:chExt cx="14976213" cy="12732899"/>
          </a:xfrm>
        </p:grpSpPr>
        <p:pic>
          <p:nvPicPr>
            <p:cNvPr id="780" name="Screen Shot 2021-01-29 at 7.29.49 PM.png" descr="Screen Shot 2021-01-29 at 7.29.49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18" y="8201886"/>
              <a:ext cx="14786577" cy="4531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1" name="Screen Shot 2021-01-29 at 7.02.49 PM.png" descr="Screen Shot 2021-01-29 at 7.02.49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976214" cy="8108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9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</a:t>
            </a:r>
            <a:r>
              <a:rPr>
                <a:solidFill>
                  <a:srgbClr val="FF2600"/>
                </a:solidFill>
              </a:rPr>
              <a:t>fib(3)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</a:t>
            </a:r>
            <a:r>
              <a:rPr>
                <a:solidFill>
                  <a:srgbClr val="FF2600"/>
                </a:solidFill>
              </a:rPr>
              <a:t>(fib(2) + fib(1))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0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</a:t>
            </a:r>
            <a:r>
              <a:rPr>
                <a:solidFill>
                  <a:srgbClr val="FF2600"/>
                </a:solidFill>
              </a:rPr>
              <a:t>fib(2)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</a:t>
            </a:r>
            <a:r>
              <a:rPr>
                <a:solidFill>
                  <a:srgbClr val="FF2600"/>
                </a:solidFill>
              </a:rPr>
              <a:t>(fib(1) + fib(0))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0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1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</a:t>
            </a:r>
            <a:r>
              <a:rPr>
                <a:solidFill>
                  <a:srgbClr val="FF2600"/>
                </a:solidFill>
              </a:rPr>
              <a:t>fib(0)</a:t>
            </a:r>
            <a:r>
              <a:t>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(((1 + </a:t>
            </a:r>
            <a:r>
              <a:rPr>
                <a:solidFill>
                  <a:srgbClr val="FF2600"/>
                </a:solidFill>
              </a:rPr>
              <a:t>0</a:t>
            </a:r>
            <a:r>
              <a:t>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1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</a:t>
            </a:r>
            <a:r>
              <a:rPr>
                <a:solidFill>
                  <a:srgbClr val="FF2600"/>
                </a:solidFill>
              </a:rPr>
              <a:t>(1 + 0)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2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((1 + </a:t>
            </a:r>
            <a:r>
              <a:rPr>
                <a:solidFill>
                  <a:srgbClr val="FF2600"/>
                </a:solidFill>
              </a:rPr>
              <a:t>1</a:t>
            </a:r>
            <a:r>
              <a:t>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2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</a:t>
            </a:r>
            <a:r>
              <a:rPr>
                <a:solidFill>
                  <a:srgbClr val="FF2600"/>
                </a:solidFill>
              </a:rPr>
              <a:t>(1 + 1)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</a:t>
            </a:r>
            <a:r>
              <a:rPr>
                <a:solidFill>
                  <a:srgbClr val="FF2600"/>
                </a:solidFill>
              </a:rPr>
              <a:t>2</a:t>
            </a:r>
            <a:r>
              <a:t>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3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</a:t>
            </a:r>
            <a:r>
              <a:rPr>
                <a:solidFill>
                  <a:srgbClr val="FF2600"/>
                </a:solidFill>
              </a:rPr>
              <a:t>fib(2)</a:t>
            </a:r>
            <a:r>
              <a:t>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</a:t>
            </a:r>
            <a:r>
              <a:rPr>
                <a:solidFill>
                  <a:srgbClr val="FF2600"/>
                </a:solidFill>
              </a:rPr>
              <a:t>(fib(1) + fib(0))</a:t>
            </a:r>
            <a:r>
              <a:t>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3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(</a:t>
            </a:r>
            <a:r>
              <a:rPr>
                <a:solidFill>
                  <a:srgbClr val="FF2600"/>
                </a:solidFill>
              </a:rPr>
              <a:t>1 </a:t>
            </a:r>
            <a:r>
              <a:t>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스크린샷 2019-04-15 오후 1.00.53.png" descr="스크린샷 2019-04-15 오후 1.00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299" y="1411453"/>
            <a:ext cx="5713756" cy="5640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스크린샷 2019-04-15 오후 1.03.02.png" descr="스크린샷 2019-04-15 오후 1.03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62" y="1318440"/>
            <a:ext cx="5713756" cy="582652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하노이의 탑"/>
          <p:cNvSpPr txBox="1"/>
          <p:nvPr/>
        </p:nvSpPr>
        <p:spPr>
          <a:xfrm>
            <a:off x="15272705" y="8678723"/>
            <a:ext cx="4130727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3092AB"/>
                </a:solidFill>
              </a:defRPr>
            </a:lvl1pPr>
          </a:lstStyle>
          <a:p>
            <a:r>
              <a:t>하노이의 탑</a:t>
            </a:r>
          </a:p>
        </p:txBody>
      </p:sp>
      <p:sp>
        <p:nvSpPr>
          <p:cNvPr id="141" name="피보나찌 수열"/>
          <p:cNvSpPr txBox="1"/>
          <p:nvPr/>
        </p:nvSpPr>
        <p:spPr>
          <a:xfrm>
            <a:off x="5439628" y="8040005"/>
            <a:ext cx="4877741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3092AB"/>
                </a:solidFill>
              </a:defRPr>
            </a:lvl1pPr>
          </a:lstStyle>
          <a:p>
            <a:r>
              <a:t>피보나찌 수열</a:t>
            </a:r>
          </a:p>
        </p:txBody>
      </p:sp>
      <p:sp>
        <p:nvSpPr>
          <p:cNvPr id="142" name="조합 계산"/>
          <p:cNvSpPr txBox="1"/>
          <p:nvPr/>
        </p:nvSpPr>
        <p:spPr>
          <a:xfrm>
            <a:off x="6044983" y="9596978"/>
            <a:ext cx="3383713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3092AB"/>
                </a:solidFill>
              </a:defRPr>
            </a:lvl1pPr>
          </a:lstStyle>
          <a:p>
            <a:r>
              <a:t>조합 계산</a:t>
            </a:r>
          </a:p>
        </p:txBody>
      </p:sp>
      <p:sp>
        <p:nvSpPr>
          <p:cNvPr id="143" name="1까지 줄이는 최소 스텝"/>
          <p:cNvSpPr txBox="1"/>
          <p:nvPr/>
        </p:nvSpPr>
        <p:spPr>
          <a:xfrm>
            <a:off x="3838945" y="11153951"/>
            <a:ext cx="8079106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3092AB"/>
                </a:solidFill>
              </a:defRPr>
            </a:lvl1pPr>
          </a:lstStyle>
          <a:p>
            <a:r>
              <a:t>1까지 줄이는 최소 스텝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4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</a:t>
            </a:r>
            <a:r>
              <a:rPr>
                <a:solidFill>
                  <a:srgbClr val="FF2600"/>
                </a:solidFill>
              </a:rPr>
              <a:t>fib(0)</a:t>
            </a:r>
            <a:r>
              <a:t>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(1 + </a:t>
            </a:r>
            <a:r>
              <a:rPr>
                <a:solidFill>
                  <a:srgbClr val="FF2600"/>
                </a:solidFill>
              </a:rPr>
              <a:t>0</a:t>
            </a:r>
            <a:r>
              <a:t>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4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</a:t>
            </a:r>
            <a:r>
              <a:rPr>
                <a:solidFill>
                  <a:srgbClr val="FF2600"/>
                </a:solidFill>
              </a:rPr>
              <a:t>(1 + 0)</a:t>
            </a:r>
            <a:r>
              <a:t>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(2 + </a:t>
            </a:r>
            <a:r>
              <a:rPr>
                <a:solidFill>
                  <a:srgbClr val="FF2600"/>
                </a:solidFill>
              </a:rPr>
              <a:t>1</a:t>
            </a:r>
            <a:r>
              <a:t>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5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</a:t>
            </a:r>
            <a:r>
              <a:rPr>
                <a:solidFill>
                  <a:srgbClr val="FF2600"/>
                </a:solidFill>
              </a:rPr>
              <a:t>(2 + 1)</a:t>
            </a:r>
            <a:r>
              <a:t>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</a:t>
            </a:r>
            <a:r>
              <a:rPr>
                <a:solidFill>
                  <a:srgbClr val="FF2600"/>
                </a:solidFill>
              </a:rPr>
              <a:t>3</a:t>
            </a:r>
            <a:r>
              <a:t>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5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</a:t>
            </a:r>
            <a:r>
              <a:rPr>
                <a:solidFill>
                  <a:srgbClr val="FF2600"/>
                </a:solidFill>
              </a:rPr>
              <a:t>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</a:t>
            </a:r>
            <a:r>
              <a:rPr>
                <a:solidFill>
                  <a:srgbClr val="FF2600"/>
                </a:solidFill>
              </a:rPr>
              <a:t>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6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</a:t>
            </a:r>
            <a:r>
              <a:rPr>
                <a:solidFill>
                  <a:srgbClr val="FF2600"/>
                </a:solidFill>
              </a:rPr>
              <a:t>fib(2)</a:t>
            </a:r>
            <a:r>
              <a:t>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</a:t>
            </a:r>
            <a:r>
              <a:rPr>
                <a:solidFill>
                  <a:srgbClr val="FF2600"/>
                </a:solidFill>
              </a:rPr>
              <a:t>(fib(1) + fib(0))</a:t>
            </a:r>
            <a:r>
              <a:t>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6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7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</a:t>
            </a:r>
            <a:r>
              <a:rPr>
                <a:solidFill>
                  <a:srgbClr val="FF2600"/>
                </a:solidFill>
              </a:rPr>
              <a:t>fib(0)</a:t>
            </a:r>
            <a:r>
              <a:t>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((1 + </a:t>
            </a:r>
            <a:r>
              <a:rPr>
                <a:solidFill>
                  <a:srgbClr val="FF2600"/>
                </a:solidFill>
              </a:rPr>
              <a:t>0</a:t>
            </a:r>
            <a:r>
              <a:t>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7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</a:t>
            </a:r>
            <a:r>
              <a:rPr>
                <a:solidFill>
                  <a:srgbClr val="FF2600"/>
                </a:solidFill>
              </a:rPr>
              <a:t>(1 + 0)</a:t>
            </a:r>
            <a:r>
              <a:t>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</a:t>
            </a:r>
            <a:r>
              <a:rPr>
                <a:solidFill>
                  <a:srgbClr val="FF2600"/>
                </a:solidFill>
              </a:rPr>
              <a:t>1</a:t>
            </a:r>
            <a:r>
              <a:t>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8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+ 0)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(1 + </a:t>
            </a:r>
            <a:r>
              <a:rPr>
                <a:solidFill>
                  <a:srgbClr val="FF2600"/>
                </a:solidFill>
              </a:rPr>
              <a:t>fib(1)</a:t>
            </a:r>
            <a:r>
              <a:t>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(1 + </a:t>
            </a:r>
            <a:r>
              <a:rPr>
                <a:solidFill>
                  <a:srgbClr val="FF2600"/>
                </a:solidFill>
              </a:rPr>
              <a:t>1</a:t>
            </a:r>
            <a:r>
              <a:t>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8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+ 0)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(1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</a:t>
            </a:r>
            <a:r>
              <a:rPr>
                <a:solidFill>
                  <a:srgbClr val="FF2600"/>
                </a:solidFill>
              </a:rPr>
              <a:t>(1 + 1)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3 + </a:t>
            </a:r>
            <a:r>
              <a:rPr>
                <a:solidFill>
                  <a:srgbClr val="FF2600"/>
                </a:solidFill>
              </a:rPr>
              <a:t>2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✔︎"/>
          <p:cNvSpPr txBox="1"/>
          <p:nvPr/>
        </p:nvSpPr>
        <p:spPr>
          <a:xfrm>
            <a:off x="12660603" y="77883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r>
              <a:t>✔︎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148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29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(fib(3)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((fib(2)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(((fib(1)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fib(0))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(((1 + 0)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fib(1))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((1 + 1)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fib(2))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(fib(1)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fib(0)))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(1 + 0))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(2 + 1)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(fib(2)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((fib(1)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fib(0))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((1 + 0)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(1 + fib(1))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3 + (1 + 1)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 </a:t>
            </a:r>
            <a:r>
              <a:rPr>
                <a:solidFill>
                  <a:srgbClr val="FF2600"/>
                </a:solidFill>
              </a:rPr>
              <a:t>3 + 2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</a:t>
            </a:r>
            <a:r>
              <a:rPr>
                <a:solidFill>
                  <a:srgbClr val="FF2600"/>
                </a:solidFill>
              </a:rPr>
              <a:t>5</a:t>
            </a:r>
          </a:p>
        </p:txBody>
      </p:sp>
      <p:sp>
        <p:nvSpPr>
          <p:cNvPr id="295" name="Arrow"/>
          <p:cNvSpPr/>
          <p:nvPr/>
        </p:nvSpPr>
        <p:spPr>
          <a:xfrm>
            <a:off x="22070004" y="11948567"/>
            <a:ext cx="1270001" cy="1270001"/>
          </a:xfrm>
          <a:prstGeom prst="rightArrow">
            <a:avLst>
              <a:gd name="adj1" fmla="val 51263"/>
              <a:gd name="adj2" fmla="val 63364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21-01-30 at 3.44.58 PM.png" descr="Screen Shot 2021-01-30 at 3.44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22" y="4716505"/>
            <a:ext cx="14717167" cy="5462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561461" y="447352"/>
            <a:ext cx="11608314" cy="4101011"/>
            <a:chOff x="0" y="0"/>
            <a:chExt cx="11608313" cy="4101009"/>
          </a:xfrm>
        </p:grpSpPr>
        <p:pic>
          <p:nvPicPr>
            <p:cNvPr id="298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3" name="Group"/>
          <p:cNvGrpSpPr/>
          <p:nvPr/>
        </p:nvGrpSpPr>
        <p:grpSpPr>
          <a:xfrm>
            <a:off x="17133338" y="3306304"/>
            <a:ext cx="4659294" cy="7103392"/>
            <a:chOff x="0" y="0"/>
            <a:chExt cx="4659292" cy="7103390"/>
          </a:xfrm>
        </p:grpSpPr>
        <p:pic>
          <p:nvPicPr>
            <p:cNvPr id="301" name="Screen Shot 2021-01-25 at 2.49.56 PM.png" descr="Screen Shot 2021-01-25 at 2.49.56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659293" cy="5358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Screen Shot 2021-01-25 at 2.49.33 PM.png" descr="Screen Shot 2021-01-25 at 2.49.33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193080"/>
              <a:ext cx="4659293" cy="1910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4" name="&gt;&gt;&gt; run_fib(60)"/>
          <p:cNvSpPr txBox="1"/>
          <p:nvPr/>
        </p:nvSpPr>
        <p:spPr>
          <a:xfrm>
            <a:off x="17135138" y="11153088"/>
            <a:ext cx="4655696" cy="1711668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&gt;&gt;&gt; run_fib(60)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21-01-30 at 3.31.54 PM.png" descr="Screen Shot 2021-01-30 at 3.31.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48" y="3210394"/>
            <a:ext cx="14331504" cy="868671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재귀 알고리즘의 계산 복잡도"/>
          <p:cNvSpPr txBox="1"/>
          <p:nvPr/>
        </p:nvSpPr>
        <p:spPr>
          <a:xfrm>
            <a:off x="7272007" y="905582"/>
            <a:ext cx="9839986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/>
            </a:lvl1pPr>
          </a:lstStyle>
          <a:p>
            <a:r>
              <a:t>재귀 알고리즘의 계산 복잡도</a:t>
            </a:r>
          </a:p>
        </p:txBody>
      </p:sp>
      <p:sp>
        <p:nvSpPr>
          <p:cNvPr id="308" name="트리 재귀"/>
          <p:cNvSpPr txBox="1"/>
          <p:nvPr/>
        </p:nvSpPr>
        <p:spPr>
          <a:xfrm>
            <a:off x="2588137" y="3252579"/>
            <a:ext cx="3383713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>
                <a:solidFill>
                  <a:srgbClr val="3092AB"/>
                </a:solidFill>
              </a:defRPr>
            </a:lvl1pPr>
          </a:lstStyle>
          <a:p>
            <a:r>
              <a:t>트리 재귀</a:t>
            </a:r>
          </a:p>
        </p:txBody>
      </p:sp>
      <p:sp>
        <p:nvSpPr>
          <p:cNvPr id="309" name="Tree Recursion"/>
          <p:cNvSpPr txBox="1"/>
          <p:nvPr/>
        </p:nvSpPr>
        <p:spPr>
          <a:xfrm>
            <a:off x="2472808" y="4410182"/>
            <a:ext cx="3614371" cy="71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>
                <a:solidFill>
                  <a:srgbClr val="3092AB"/>
                </a:solidFill>
              </a:defRPr>
            </a:lvl1pPr>
          </a:lstStyle>
          <a:p>
            <a:r>
              <a:t>Tree Recursion</a:t>
            </a:r>
          </a:p>
        </p:txBody>
      </p:sp>
      <p:sp>
        <p:nvSpPr>
          <p:cNvPr id="310" name="깊이우선 트리 훑기"/>
          <p:cNvSpPr txBox="1"/>
          <p:nvPr/>
        </p:nvSpPr>
        <p:spPr>
          <a:xfrm>
            <a:off x="11528737" y="11364835"/>
            <a:ext cx="4143275" cy="819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3092AB"/>
                </a:solidFill>
              </a:defRPr>
            </a:lvl1pPr>
          </a:lstStyle>
          <a:p>
            <a:r>
              <a:t>깊이우선 트리 훑기</a:t>
            </a:r>
          </a:p>
        </p:txBody>
      </p:sp>
      <p:sp>
        <p:nvSpPr>
          <p:cNvPr id="311" name="Depth-first Tree Traversal"/>
          <p:cNvSpPr txBox="1"/>
          <p:nvPr/>
        </p:nvSpPr>
        <p:spPr>
          <a:xfrm>
            <a:off x="11372096" y="12188898"/>
            <a:ext cx="4456558" cy="56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>
                <a:solidFill>
                  <a:srgbClr val="3092AB"/>
                </a:solidFill>
              </a:defRPr>
            </a:lvl1pPr>
          </a:lstStyle>
          <a:p>
            <a:r>
              <a:t>Depth-first Tree Traversal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표채워풀기 알고리즘"/>
          <p:cNvSpPr txBox="1">
            <a:spLocks noGrp="1"/>
          </p:cNvSpPr>
          <p:nvPr>
            <p:ph type="title" idx="4294967295"/>
          </p:nvPr>
        </p:nvSpPr>
        <p:spPr>
          <a:xfrm>
            <a:off x="7944792" y="73152"/>
            <a:ext cx="8770440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sz="707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표채워풀기</a:t>
            </a:r>
            <a:r>
              <a:rPr dirty="0"/>
              <a:t> </a:t>
            </a:r>
            <a:r>
              <a:rPr dirty="0" err="1"/>
              <a:t>알고리즘</a:t>
            </a:r>
            <a:endParaRPr dirty="0"/>
          </a:p>
        </p:txBody>
      </p:sp>
      <p:sp>
        <p:nvSpPr>
          <p:cNvPr id="314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15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표채워풀기 알고리즘"/>
          <p:cNvSpPr txBox="1">
            <a:spLocks noGrp="1"/>
          </p:cNvSpPr>
          <p:nvPr>
            <p:ph type="title" idx="4294967295"/>
          </p:nvPr>
        </p:nvSpPr>
        <p:spPr>
          <a:xfrm>
            <a:off x="7934796" y="30648"/>
            <a:ext cx="8514408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sz="707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표채워풀기</a:t>
            </a:r>
            <a:r>
              <a:rPr dirty="0"/>
              <a:t> </a:t>
            </a:r>
            <a:r>
              <a:rPr dirty="0" err="1"/>
              <a:t>알고리즘</a:t>
            </a:r>
            <a:endParaRPr dirty="0"/>
          </a:p>
        </p:txBody>
      </p:sp>
      <p:sp>
        <p:nvSpPr>
          <p:cNvPr id="31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2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표채워풀기 알고리즘"/>
          <p:cNvSpPr txBox="1">
            <a:spLocks noGrp="1"/>
          </p:cNvSpPr>
          <p:nvPr>
            <p:ph type="title" idx="4294967295"/>
          </p:nvPr>
        </p:nvSpPr>
        <p:spPr>
          <a:xfrm>
            <a:off x="7715340" y="0"/>
            <a:ext cx="8953320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sz="707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표채워풀기</a:t>
            </a:r>
            <a:r>
              <a:rPr dirty="0"/>
              <a:t> </a:t>
            </a:r>
            <a:r>
              <a:rPr dirty="0" err="1"/>
              <a:t>알고리즘</a:t>
            </a:r>
            <a:endParaRPr dirty="0"/>
          </a:p>
        </p:txBody>
      </p:sp>
      <p:sp>
        <p:nvSpPr>
          <p:cNvPr id="324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25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표채워풀기 알고리즘"/>
          <p:cNvSpPr txBox="1">
            <a:spLocks noGrp="1"/>
          </p:cNvSpPr>
          <p:nvPr>
            <p:ph type="title" idx="4294967295"/>
          </p:nvPr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484703">
              <a:defRPr sz="707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표채워풀기</a:t>
            </a:r>
            <a:r>
              <a:rPr dirty="0"/>
              <a:t> </a:t>
            </a:r>
            <a:r>
              <a:rPr dirty="0" err="1"/>
              <a:t>알고리즘</a:t>
            </a:r>
            <a:endParaRPr dirty="0"/>
          </a:p>
        </p:txBody>
      </p:sp>
      <p:sp>
        <p:nvSpPr>
          <p:cNvPr id="32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3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35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7" name="표채워풀기 알고리즘">
            <a:extLst>
              <a:ext uri="{FF2B5EF4-FFF2-40B4-BE49-F238E27FC236}">
                <a16:creationId xmlns:a16="http://schemas.microsoft.com/office/drawing/2014/main" id="{044DAD79-3ECA-49D2-9CC1-32E941B429FF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rPr dirty="0"/>
              <a:t>Dynamic Programming</a:t>
            </a:r>
          </a:p>
        </p:txBody>
      </p:sp>
      <p:pic>
        <p:nvPicPr>
          <p:cNvPr id="34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71A0EBDA-A944-44A3-B535-9E49AE97B2A1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45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768E8415-75EC-46E4-A9F8-D2701673EB34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피보나치 수열"/>
          <p:cNvSpPr txBox="1">
            <a:spLocks noGrp="1"/>
          </p:cNvSpPr>
          <p:nvPr>
            <p:ph type="title" idx="4294967295"/>
          </p:nvPr>
        </p:nvSpPr>
        <p:spPr>
          <a:xfrm>
            <a:off x="4646993" y="1063991"/>
            <a:ext cx="15090014" cy="1977024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796885">
              <a:defRPr sz="1164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피보나치 수열</a:t>
            </a:r>
          </a:p>
        </p:txBody>
      </p:sp>
      <p:pic>
        <p:nvPicPr>
          <p:cNvPr id="155" name="Screen Shot 2021-01-25 at 12.51.35 PM.png" descr="Screen Shot 2021-01-25 at 12.51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95" y="3117947"/>
            <a:ext cx="10136809" cy="607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21-01-25 at 12.52.23 PM.png" descr="Screen Shot 2021-01-25 at 12.52.2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61" y="4809985"/>
            <a:ext cx="18977878" cy="454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 Shot 2021-01-25 at 12.52.35 PM.png" descr="Screen Shot 2021-01-25 at 12.52.3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402" y="10442976"/>
            <a:ext cx="20843196" cy="1015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5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72896557-8E2C-477F-8A6B-096B900234FD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55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C3DF7F09-E31C-4649-AC77-2F3DEBD9F280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rPr dirty="0"/>
              <a:t>Dynamic Programming</a:t>
            </a:r>
          </a:p>
        </p:txBody>
      </p:sp>
      <p:pic>
        <p:nvPicPr>
          <p:cNvPr id="36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</a:t>
            </a:r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9FE332E6-417F-4978-A879-E70E2FAC885C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t>Dynamic Programming</a:t>
            </a:r>
          </a:p>
        </p:txBody>
      </p:sp>
      <p:pic>
        <p:nvPicPr>
          <p:cNvPr id="365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 fib(10) + fib(9) = 55 + 34 = 89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fib(12) =</a:t>
            </a:r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7C71DF8A-D462-4AB3-AE01-B51F1A8514F9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rPr dirty="0"/>
              <a:t>Dynamic Programming</a:t>
            </a:r>
          </a:p>
        </p:txBody>
      </p:sp>
      <p:pic>
        <p:nvPicPr>
          <p:cNvPr id="370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 fib(10) + fib(9) = 55 + 34 = 89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fib(12) = fib(11) + fib(10) = 89 + 55 = 144</a:t>
            </a:r>
          </a:p>
        </p:txBody>
      </p:sp>
      <p:sp>
        <p:nvSpPr>
          <p:cNvPr id="6" name="표채워풀기 알고리즘">
            <a:extLst>
              <a:ext uri="{FF2B5EF4-FFF2-40B4-BE49-F238E27FC236}">
                <a16:creationId xmlns:a16="http://schemas.microsoft.com/office/drawing/2014/main" id="{011406CB-C177-46AD-9F8B-6338239B54C9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76" y="10722423"/>
            <a:ext cx="17555648" cy="2664698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Dynamic Programming"/>
          <p:cNvSpPr txBox="1"/>
          <p:nvPr/>
        </p:nvSpPr>
        <p:spPr>
          <a:xfrm>
            <a:off x="8918638" y="1802965"/>
            <a:ext cx="6546724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/>
            </a:lvl1pPr>
          </a:lstStyle>
          <a:p>
            <a:r>
              <a:rPr dirty="0"/>
              <a:t>Dynamic Programming</a:t>
            </a:r>
          </a:p>
        </p:txBody>
      </p:sp>
      <p:pic>
        <p:nvPicPr>
          <p:cNvPr id="376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55" y="3107455"/>
            <a:ext cx="10175615" cy="233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fib(0) = 0…"/>
          <p:cNvSpPr txBox="1"/>
          <p:nvPr/>
        </p:nvSpPr>
        <p:spPr>
          <a:xfrm>
            <a:off x="12843066" y="3553142"/>
            <a:ext cx="9448185" cy="6609716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fib(0) = 0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fib(1)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fib(2) = fib(1) + fib(0) = 1 + 0 = 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fib(3) = fib(2) + fib(1) = 1 + 1 = 2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fib(4) = fib(3) + fib(2) = 2 + 1 = 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fib(5) = fib(4) + fib(3) = 3 + 2 = 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fib(6) = fib(5) + fib(4) = 5 + 3 = 8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fib(7) = fib(6) + fib(5) = 8 + 5 = 13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fib(8) = fib(7) + fib(6) = 13 + 8 = 21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fib(9) = fib(8) + fib(7) = 21 + 13 = 34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fib(10) = fib(9) + fib(8) = 34 + 21 = 55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fib(11) = fib(10) + fib(9) = 55 + 34 = 89</a:t>
            </a:r>
          </a:p>
          <a:p>
            <a:pPr algn="l">
              <a:lnSpc>
                <a:spcPct val="120000"/>
              </a:lnSpc>
              <a:defRPr sz="2800" b="0"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r>
              <a:t>fib(12) = fib(11) + fib(10) = 89 + 55 = 144</a:t>
            </a:r>
          </a:p>
        </p:txBody>
      </p:sp>
      <p:sp>
        <p:nvSpPr>
          <p:cNvPr id="7" name="표채워풀기 알고리즘">
            <a:extLst>
              <a:ext uri="{FF2B5EF4-FFF2-40B4-BE49-F238E27FC236}">
                <a16:creationId xmlns:a16="http://schemas.microsoft.com/office/drawing/2014/main" id="{6C8CE828-BF13-4C70-96FE-F78F12CDDE8A}"/>
              </a:ext>
            </a:extLst>
          </p:cNvPr>
          <p:cNvSpPr txBox="1">
            <a:spLocks/>
          </p:cNvSpPr>
          <p:nvPr/>
        </p:nvSpPr>
        <p:spPr>
          <a:xfrm>
            <a:off x="7963080" y="0"/>
            <a:ext cx="8898456" cy="1968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marL="0" marR="0" indent="0" algn="ctr" defTabSz="48470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79" b="1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/>
              <a:t>표채워풀기 알고리즘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4" name="Group"/>
          <p:cNvGrpSpPr/>
          <p:nvPr/>
        </p:nvGrpSpPr>
        <p:grpSpPr>
          <a:xfrm>
            <a:off x="5385478" y="9320397"/>
            <a:ext cx="2899576" cy="3501331"/>
            <a:chOff x="0" y="0"/>
            <a:chExt cx="2899575" cy="3501329"/>
          </a:xfrm>
        </p:grpSpPr>
        <p:sp>
          <p:nvSpPr>
            <p:cNvPr id="381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382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383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Group"/>
          <p:cNvGrpSpPr/>
          <p:nvPr/>
        </p:nvGrpSpPr>
        <p:grpSpPr>
          <a:xfrm>
            <a:off x="6604678" y="9345797"/>
            <a:ext cx="2899576" cy="3501331"/>
            <a:chOff x="0" y="0"/>
            <a:chExt cx="2899575" cy="3501329"/>
          </a:xfrm>
        </p:grpSpPr>
        <p:sp>
          <p:nvSpPr>
            <p:cNvPr id="387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388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389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391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7" name="Group"/>
          <p:cNvGrpSpPr/>
          <p:nvPr/>
        </p:nvGrpSpPr>
        <p:grpSpPr>
          <a:xfrm>
            <a:off x="7790227" y="9330501"/>
            <a:ext cx="2899576" cy="3501331"/>
            <a:chOff x="0" y="0"/>
            <a:chExt cx="2899575" cy="3501329"/>
          </a:xfrm>
        </p:grpSpPr>
        <p:sp>
          <p:nvSpPr>
            <p:cNvPr id="394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395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396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398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4" name="Group"/>
          <p:cNvGrpSpPr/>
          <p:nvPr/>
        </p:nvGrpSpPr>
        <p:grpSpPr>
          <a:xfrm>
            <a:off x="9079231" y="9363502"/>
            <a:ext cx="2899577" cy="3501331"/>
            <a:chOff x="0" y="0"/>
            <a:chExt cx="2899575" cy="3501329"/>
          </a:xfrm>
        </p:grpSpPr>
        <p:sp>
          <p:nvSpPr>
            <p:cNvPr id="401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02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03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05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 Shot 2021-01-30 at 3.25.24 PM.png" descr="Screen Shot 2021-01-30 at 3.25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09" y="1373614"/>
            <a:ext cx="15159382" cy="7906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 Shot 2021-01-25 at 12.52.35 PM.png" descr="Screen Shot 2021-01-25 at 12.52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357" y="542847"/>
            <a:ext cx="17289286" cy="8424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" name="Group"/>
          <p:cNvGrpSpPr/>
          <p:nvPr/>
        </p:nvGrpSpPr>
        <p:grpSpPr>
          <a:xfrm>
            <a:off x="4866200" y="9268903"/>
            <a:ext cx="14648508" cy="4006029"/>
            <a:chOff x="0" y="0"/>
            <a:chExt cx="14648508" cy="4006028"/>
          </a:xfrm>
        </p:grpSpPr>
        <p:pic>
          <p:nvPicPr>
            <p:cNvPr id="161" name="Screen Shot 2021-01-30 at 3.26.03 PM.png" descr="Screen Shot 2021-01-30 at 3.26.03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2" y="0"/>
              <a:ext cx="14645417" cy="400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Rectangle"/>
            <p:cNvSpPr/>
            <p:nvPr/>
          </p:nvSpPr>
          <p:spPr>
            <a:xfrm>
              <a:off x="0" y="0"/>
              <a:ext cx="9311514" cy="5482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Group"/>
          <p:cNvGrpSpPr/>
          <p:nvPr/>
        </p:nvGrpSpPr>
        <p:grpSpPr>
          <a:xfrm>
            <a:off x="10274329" y="9360785"/>
            <a:ext cx="2899576" cy="3501330"/>
            <a:chOff x="0" y="0"/>
            <a:chExt cx="2899575" cy="3501329"/>
          </a:xfrm>
        </p:grpSpPr>
        <p:sp>
          <p:nvSpPr>
            <p:cNvPr id="408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09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10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12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8" name="Group"/>
          <p:cNvGrpSpPr/>
          <p:nvPr/>
        </p:nvGrpSpPr>
        <p:grpSpPr>
          <a:xfrm>
            <a:off x="11504931" y="9360785"/>
            <a:ext cx="2899577" cy="3501330"/>
            <a:chOff x="0" y="0"/>
            <a:chExt cx="2899575" cy="3501329"/>
          </a:xfrm>
        </p:grpSpPr>
        <p:sp>
          <p:nvSpPr>
            <p:cNvPr id="415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16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17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19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12753332" y="9360785"/>
            <a:ext cx="2899576" cy="3501330"/>
            <a:chOff x="0" y="0"/>
            <a:chExt cx="2899575" cy="3501329"/>
          </a:xfrm>
        </p:grpSpPr>
        <p:sp>
          <p:nvSpPr>
            <p:cNvPr id="422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23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24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26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2" name="Group"/>
          <p:cNvGrpSpPr/>
          <p:nvPr/>
        </p:nvGrpSpPr>
        <p:grpSpPr>
          <a:xfrm>
            <a:off x="13971234" y="9360785"/>
            <a:ext cx="2899576" cy="3501330"/>
            <a:chOff x="0" y="0"/>
            <a:chExt cx="2899575" cy="3501329"/>
          </a:xfrm>
        </p:grpSpPr>
        <p:sp>
          <p:nvSpPr>
            <p:cNvPr id="429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30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31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33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9" name="Group"/>
          <p:cNvGrpSpPr/>
          <p:nvPr/>
        </p:nvGrpSpPr>
        <p:grpSpPr>
          <a:xfrm>
            <a:off x="15212032" y="9360785"/>
            <a:ext cx="2899577" cy="3501330"/>
            <a:chOff x="0" y="0"/>
            <a:chExt cx="2899575" cy="3501329"/>
          </a:xfrm>
        </p:grpSpPr>
        <p:sp>
          <p:nvSpPr>
            <p:cNvPr id="436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37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38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40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6" name="Group"/>
          <p:cNvGrpSpPr/>
          <p:nvPr/>
        </p:nvGrpSpPr>
        <p:grpSpPr>
          <a:xfrm>
            <a:off x="16422334" y="9360785"/>
            <a:ext cx="2899576" cy="3501330"/>
            <a:chOff x="0" y="0"/>
            <a:chExt cx="2899575" cy="3501329"/>
          </a:xfrm>
        </p:grpSpPr>
        <p:sp>
          <p:nvSpPr>
            <p:cNvPr id="443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44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45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47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3" name="Group"/>
          <p:cNvGrpSpPr/>
          <p:nvPr/>
        </p:nvGrpSpPr>
        <p:grpSpPr>
          <a:xfrm>
            <a:off x="17645335" y="9360785"/>
            <a:ext cx="2899576" cy="3501330"/>
            <a:chOff x="0" y="0"/>
            <a:chExt cx="2899575" cy="3501329"/>
          </a:xfrm>
        </p:grpSpPr>
        <p:sp>
          <p:nvSpPr>
            <p:cNvPr id="450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51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52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54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creen Shot 2021-01-30 at 3.33.08 PM.png" descr="Screen Shot 2021-01-30 at 3.33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9738714"/>
            <a:ext cx="17555648" cy="2664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0" name="Group"/>
          <p:cNvGrpSpPr/>
          <p:nvPr/>
        </p:nvGrpSpPr>
        <p:grpSpPr>
          <a:xfrm>
            <a:off x="18837837" y="9360785"/>
            <a:ext cx="2899577" cy="3501330"/>
            <a:chOff x="0" y="0"/>
            <a:chExt cx="2899575" cy="3501329"/>
          </a:xfrm>
        </p:grpSpPr>
        <p:sp>
          <p:nvSpPr>
            <p:cNvPr id="457" name="a"/>
            <p:cNvSpPr txBox="1"/>
            <p:nvPr/>
          </p:nvSpPr>
          <p:spPr>
            <a:xfrm>
              <a:off x="0" y="2863154"/>
              <a:ext cx="474153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58" name="b"/>
            <p:cNvSpPr txBox="1"/>
            <p:nvPr/>
          </p:nvSpPr>
          <p:spPr>
            <a:xfrm>
              <a:off x="1248308" y="2863154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59" name="i"/>
            <p:cNvSpPr txBox="1"/>
            <p:nvPr/>
          </p:nvSpPr>
          <p:spPr>
            <a:xfrm>
              <a:off x="2425422" y="0"/>
              <a:ext cx="474154" cy="638176"/>
            </a:xfrm>
            <a:prstGeom prst="rect">
              <a:avLst/>
            </a:prstGeom>
            <a:noFill/>
            <a:ln w="12700" cap="flat">
              <a:solidFill>
                <a:srgbClr val="3469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0">
                  <a:solidFill>
                    <a:srgbClr val="FF2600"/>
                  </a:solid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defRPr>
              </a:lvl1pPr>
            </a:lstStyle>
            <a:p>
              <a:r>
                <a:t>i</a:t>
              </a:r>
            </a:p>
          </p:txBody>
        </p:sp>
      </p:grpSp>
      <p:pic>
        <p:nvPicPr>
          <p:cNvPr id="461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26" y="862777"/>
            <a:ext cx="17063786" cy="804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roup"/>
          <p:cNvGrpSpPr/>
          <p:nvPr/>
        </p:nvGrpSpPr>
        <p:grpSpPr>
          <a:xfrm>
            <a:off x="4227983" y="3053014"/>
            <a:ext cx="15928034" cy="9511545"/>
            <a:chOff x="0" y="0"/>
            <a:chExt cx="15928033" cy="9511543"/>
          </a:xfrm>
        </p:grpSpPr>
        <p:pic>
          <p:nvPicPr>
            <p:cNvPr id="463" name="Screen Shot 2021-01-30 at 3.48.22 PM.png" descr="Screen Shot 2021-01-30 at 3.48.22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5928034" cy="23372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Screen Shot 2021-01-30 at 3.48.10 PM.png" descr="Screen Shot 2021-01-30 at 3.48.10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5" y="2182339"/>
              <a:ext cx="15899180" cy="7329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6" name="표채워풀기 알고리즘의 계산 복잡도"/>
          <p:cNvSpPr txBox="1"/>
          <p:nvPr/>
        </p:nvSpPr>
        <p:spPr>
          <a:xfrm>
            <a:off x="6151486" y="905582"/>
            <a:ext cx="12081028" cy="12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/>
            </a:lvl1pPr>
          </a:lstStyle>
          <a:p>
            <a:r>
              <a:t>표채워풀기 알고리즘의 계산 복잡도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7" y="200875"/>
            <a:ext cx="17063786" cy="80460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9" name="Table"/>
          <p:cNvGraphicFramePr/>
          <p:nvPr/>
        </p:nvGraphicFramePr>
        <p:xfrm>
          <a:off x="18524439" y="1239189"/>
          <a:ext cx="2068828" cy="162501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68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250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800" b="1">
                          <a:solidFill>
                            <a:srgbClr val="3092AB"/>
                          </a:solidFill>
                          <a:sym typeface="Helvetica Neue"/>
                        </a:rPr>
                        <a:t>while
루프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0C0C0"/>
                      </a:solidFill>
                      <a:miter lim="400000"/>
                    </a:lnL>
                    <a:lnR w="12700">
                      <a:solidFill>
                        <a:srgbClr val="C0C0C0"/>
                      </a:solidFill>
                      <a:miter lim="400000"/>
                    </a:lnR>
                    <a:lnT w="12700">
                      <a:solidFill>
                        <a:srgbClr val="C0C0C0"/>
                      </a:solidFill>
                      <a:miter lim="400000"/>
                    </a:lnT>
                    <a:lnB w="12700">
                      <a:solidFill>
                        <a:srgbClr val="C0C0C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0" name="Table"/>
          <p:cNvGraphicFramePr/>
          <p:nvPr/>
        </p:nvGraphicFramePr>
        <p:xfrm>
          <a:off x="4321204" y="10835919"/>
          <a:ext cx="2081528" cy="163771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81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7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800" b="1">
                          <a:solidFill>
                            <a:srgbClr val="3092AB"/>
                          </a:solidFill>
                          <a:sym typeface="Helvetica Neue"/>
                        </a:rPr>
                        <a:t>for
루프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0C0C0"/>
                      </a:solidFill>
                      <a:miter lim="400000"/>
                    </a:lnL>
                    <a:lnR w="12700">
                      <a:solidFill>
                        <a:srgbClr val="C0C0C0"/>
                      </a:solidFill>
                      <a:miter lim="400000"/>
                    </a:lnR>
                    <a:lnT w="12700">
                      <a:solidFill>
                        <a:srgbClr val="C0C0C0"/>
                      </a:solidFill>
                      <a:miter lim="400000"/>
                    </a:lnT>
                    <a:lnB w="12700">
                      <a:solidFill>
                        <a:srgbClr val="C0C0C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71" name="Screen Shot 2021-01-30 at 3.51.42 PM.png" descr="Screen Shot 2021-01-30 at 3.51.4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22" y="6338389"/>
            <a:ext cx="16555818" cy="6533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"/>
          <p:cNvGrpSpPr/>
          <p:nvPr/>
        </p:nvGrpSpPr>
        <p:grpSpPr>
          <a:xfrm>
            <a:off x="4867746" y="531303"/>
            <a:ext cx="14648508" cy="4006029"/>
            <a:chOff x="0" y="0"/>
            <a:chExt cx="14648508" cy="4006028"/>
          </a:xfrm>
        </p:grpSpPr>
        <p:pic>
          <p:nvPicPr>
            <p:cNvPr id="165" name="Screen Shot 2021-01-30 at 3.26.03 PM.png" descr="Screen Shot 2021-01-30 at 3.26.0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2" y="0"/>
              <a:ext cx="14645417" cy="400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0" y="0"/>
              <a:ext cx="9311514" cy="5482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168" name="Screen Shot 2021-01-25 at 1.21.14 PM.png" descr="Screen Shot 2021-01-25 at 1.21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801" y="11266396"/>
            <a:ext cx="10594397" cy="802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21-01-25 at 1.26.33 PM.png" descr="Screen Shot 2021-01-25 at 1.26.3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850" y="9092012"/>
            <a:ext cx="4623834" cy="770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21-01-25 at 1.25.49 PM.png" descr="Screen Shot 2021-01-25 at 1.25.4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7452" y="7287468"/>
            <a:ext cx="3251721" cy="676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21-01-25 at 1.25.37 PM.png" descr="Screen Shot 2021-01-25 at 1.25.3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458" y="7296866"/>
            <a:ext cx="3270517" cy="65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21-01-25 at 1.23.58 PM.png" descr="Screen Shot 2021-01-25 at 1.23.5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665" y="5332555"/>
            <a:ext cx="4774203" cy="80823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>
            <a:off x="12041713" y="6430563"/>
            <a:ext cx="1" cy="2597083"/>
          </a:xfrm>
          <a:prstGeom prst="line">
            <a:avLst/>
          </a:prstGeom>
          <a:ln w="63500">
            <a:solidFill>
              <a:srgbClr val="009193"/>
            </a:solidFill>
            <a:miter lim="400000"/>
            <a:headEnd type="triangle" len="sm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creen Shot 2021-01-30 at 3.52.27 PM.png" descr="Screen Shot 2021-01-30 at 3.52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15" y="10741189"/>
            <a:ext cx="16459063" cy="2664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Screen Shot 2021-01-30 at 3.52.13 PM.png" descr="Screen Shot 2021-01-30 at 3.52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18" y="9084262"/>
            <a:ext cx="15813987" cy="1375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Screen Shot 2021-01-30 at 3.46.24 PM.png" descr="Screen Shot 2021-01-30 at 3.46.2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47" y="200875"/>
            <a:ext cx="17063786" cy="804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Screen Shot 2021-01-30 at 3.51.54 PM.png" descr="Screen Shot 2021-01-30 at 3.51.54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011" y="4258207"/>
            <a:ext cx="16424671" cy="4544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✔︎"/>
          <p:cNvSpPr txBox="1"/>
          <p:nvPr/>
        </p:nvSpPr>
        <p:spPr>
          <a:xfrm>
            <a:off x="12660603" y="88551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r>
              <a:t>✔︎</a:t>
            </a:r>
          </a:p>
        </p:txBody>
      </p:sp>
      <p:grpSp>
        <p:nvGrpSpPr>
          <p:cNvPr id="485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481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2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4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creen Shot 2021-01-30 at 3.55.35 PM.png" descr="Screen Shot 2021-01-30 at 3.55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868" y="7111863"/>
            <a:ext cx="16910264" cy="4653365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조합"/>
          <p:cNvSpPr txBox="1">
            <a:spLocks noGrp="1"/>
          </p:cNvSpPr>
          <p:nvPr>
            <p:ph type="title" idx="4294967295"/>
          </p:nvPr>
        </p:nvSpPr>
        <p:spPr>
          <a:xfrm>
            <a:off x="9827007" y="783919"/>
            <a:ext cx="4729985" cy="161535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665440">
              <a:defRPr sz="972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조합</a:t>
            </a:r>
          </a:p>
        </p:txBody>
      </p:sp>
      <p:sp>
        <p:nvSpPr>
          <p:cNvPr id="489" name="Combination"/>
          <p:cNvSpPr txBox="1"/>
          <p:nvPr/>
        </p:nvSpPr>
        <p:spPr>
          <a:xfrm>
            <a:off x="9948830" y="2323689"/>
            <a:ext cx="4486340" cy="875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 lnSpcReduction="10000"/>
          </a:bodyPr>
          <a:lstStyle>
            <a:lvl1pPr defTabSz="435411">
              <a:defRPr sz="5140"/>
            </a:lvl1pPr>
          </a:lstStyle>
          <a:p>
            <a:r>
              <a:t>Combination</a:t>
            </a:r>
          </a:p>
        </p:txBody>
      </p:sp>
      <p:pic>
        <p:nvPicPr>
          <p:cNvPr id="490" name="Screen Shot 2021-01-25 at 4.45.47 PM.png" descr="Screen Shot 2021-01-25 at 4.45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27" y="3852437"/>
            <a:ext cx="11440746" cy="2606194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Arrow"/>
          <p:cNvSpPr/>
          <p:nvPr/>
        </p:nvSpPr>
        <p:spPr>
          <a:xfrm>
            <a:off x="22319184" y="12037560"/>
            <a:ext cx="1270001" cy="1270001"/>
          </a:xfrm>
          <a:prstGeom prst="rightArrow">
            <a:avLst>
              <a:gd name="adj1" fmla="val 51263"/>
              <a:gd name="adj2" fmla="val 63364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creen Shot 2021-01-30 at 4.45.00 PM.png" descr="Screen Shot 2021-01-30 at 4.45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44" y="6046498"/>
            <a:ext cx="16041312" cy="162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p.342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 b="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p.342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sp>
        <p:nvSpPr>
          <p:cNvPr id="498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알고리즘</a:t>
            </a:r>
          </a:p>
        </p:txBody>
      </p:sp>
      <p:pic>
        <p:nvPicPr>
          <p:cNvPr id="499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Screen Shot 2021-01-25 at 4.50.09 PM.png" descr="Screen Shot 2021-01-25 at 4.50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86" y="5056168"/>
            <a:ext cx="22199828" cy="7182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creen Shot 2021-01-25 at 4.50.09 PM.png" descr="Screen Shot 2021-01-25 at 4.50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86" y="5056168"/>
            <a:ext cx="22199828" cy="7182298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04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9" name="Group"/>
          <p:cNvGrpSpPr/>
          <p:nvPr/>
        </p:nvGrpSpPr>
        <p:grpSpPr>
          <a:xfrm>
            <a:off x="15806484" y="4968783"/>
            <a:ext cx="5894928" cy="7611067"/>
            <a:chOff x="0" y="0"/>
            <a:chExt cx="5894926" cy="7611066"/>
          </a:xfrm>
        </p:grpSpPr>
        <p:sp>
          <p:nvSpPr>
            <p:cNvPr id="505" name="Line"/>
            <p:cNvSpPr/>
            <p:nvPr/>
          </p:nvSpPr>
          <p:spPr>
            <a:xfrm>
              <a:off x="2345693" y="30186"/>
              <a:ext cx="3549234" cy="4418951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 flipV="1">
              <a:off x="3752871" y="4402693"/>
              <a:ext cx="2115488" cy="3208374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 flipV="1">
              <a:off x="-1" y="-1"/>
              <a:ext cx="2341638" cy="273667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6493" y="2720177"/>
              <a:ext cx="3743616" cy="482330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10" name="Circle"/>
          <p:cNvSpPr/>
          <p:nvPr/>
        </p:nvSpPr>
        <p:spPr>
          <a:xfrm>
            <a:off x="18907797" y="1088621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1" name="Circle"/>
          <p:cNvSpPr/>
          <p:nvPr/>
        </p:nvSpPr>
        <p:spPr>
          <a:xfrm>
            <a:off x="7501343" y="1088621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16" name="Group"/>
          <p:cNvGrpSpPr/>
          <p:nvPr/>
        </p:nvGrpSpPr>
        <p:grpSpPr>
          <a:xfrm>
            <a:off x="4439635" y="4841783"/>
            <a:ext cx="5894928" cy="7611067"/>
            <a:chOff x="0" y="0"/>
            <a:chExt cx="5894926" cy="7611066"/>
          </a:xfrm>
        </p:grpSpPr>
        <p:sp>
          <p:nvSpPr>
            <p:cNvPr id="512" name="Line"/>
            <p:cNvSpPr/>
            <p:nvPr/>
          </p:nvSpPr>
          <p:spPr>
            <a:xfrm>
              <a:off x="2345693" y="30186"/>
              <a:ext cx="3549234" cy="4418951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3752871" y="4402693"/>
              <a:ext cx="2115488" cy="3208374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 flipV="1">
              <a:off x="-1" y="-1"/>
              <a:ext cx="2341638" cy="273667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6493" y="2720177"/>
              <a:ext cx="3743616" cy="4823308"/>
            </a:xfrm>
            <a:prstGeom prst="line">
              <a:avLst/>
            </a:prstGeom>
            <a:noFill/>
            <a:ln w="38100" cap="flat">
              <a:solidFill>
                <a:srgbClr val="3092AB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17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알고리즘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20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Screen Shot 2021-01-25 at 4.59.40 PM.png" descr="Screen Shot 2021-01-25 at 4.59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55" y="5694337"/>
            <a:ext cx="19767290" cy="4419131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Circle"/>
          <p:cNvSpPr/>
          <p:nvPr/>
        </p:nvSpPr>
        <p:spPr>
          <a:xfrm>
            <a:off x="20474069" y="86969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3" name="Circle"/>
          <p:cNvSpPr/>
          <p:nvPr/>
        </p:nvSpPr>
        <p:spPr>
          <a:xfrm>
            <a:off x="9321800" y="86461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4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알고리즘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27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Screen Shot 2021-01-25 at 4.59.40 PM.png" descr="Screen Shot 2021-01-25 at 4.59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55" y="5694337"/>
            <a:ext cx="19767290" cy="441913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ircle"/>
          <p:cNvSpPr/>
          <p:nvPr/>
        </p:nvSpPr>
        <p:spPr>
          <a:xfrm>
            <a:off x="20474069" y="86969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0" name="Circle"/>
          <p:cNvSpPr/>
          <p:nvPr/>
        </p:nvSpPr>
        <p:spPr>
          <a:xfrm>
            <a:off x="9321800" y="8646197"/>
            <a:ext cx="1270001" cy="1270001"/>
          </a:xfrm>
          <a:prstGeom prst="ellipse">
            <a:avLst/>
          </a:prstGeom>
          <a:ln w="88900">
            <a:solidFill>
              <a:srgbClr val="3092A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1" name="Matrix"/>
          <p:cNvSpPr txBox="1"/>
          <p:nvPr/>
        </p:nvSpPr>
        <p:spPr>
          <a:xfrm>
            <a:off x="7567159" y="11977944"/>
            <a:ext cx="4779283" cy="8133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 lnSpcReduction="10000"/>
          </a:bodyPr>
          <a:lstStyle>
            <a:lvl1pPr defTabSz="451842">
              <a:defRPr sz="4730"/>
            </a:lvl1pPr>
          </a:lstStyle>
          <a:p>
            <a:r>
              <a:t>Matrix</a:t>
            </a:r>
          </a:p>
        </p:txBody>
      </p:sp>
      <p:sp>
        <p:nvSpPr>
          <p:cNvPr id="532" name="행렬"/>
          <p:cNvSpPr txBox="1"/>
          <p:nvPr/>
        </p:nvSpPr>
        <p:spPr>
          <a:xfrm>
            <a:off x="8296446" y="11134094"/>
            <a:ext cx="3320710" cy="9174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394334">
              <a:defRPr sz="5184"/>
            </a:lvl1pPr>
          </a:lstStyle>
          <a:p>
            <a:r>
              <a:t>행렬</a:t>
            </a:r>
          </a:p>
        </p:txBody>
      </p:sp>
      <p:sp>
        <p:nvSpPr>
          <p:cNvPr id="533" name="행 = 가로줄 = row…"/>
          <p:cNvSpPr txBox="1"/>
          <p:nvPr/>
        </p:nvSpPr>
        <p:spPr>
          <a:xfrm>
            <a:off x="13310627" y="11234342"/>
            <a:ext cx="7577923" cy="1456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/>
          <a:p>
            <a:pPr algn="l" defTabSz="336827">
              <a:defRPr sz="4100"/>
            </a:pPr>
            <a:r>
              <a:t>행 = 가로줄 = row  </a:t>
            </a:r>
          </a:p>
          <a:p>
            <a:pPr algn="l" defTabSz="336827">
              <a:defRPr sz="4100"/>
            </a:pPr>
            <a:r>
              <a:t>렬 = 세로줄 = column</a:t>
            </a:r>
          </a:p>
        </p:txBody>
      </p:sp>
      <p:sp>
        <p:nvSpPr>
          <p:cNvPr id="534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알고리즘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creen Shot 2021-01-30 at 3.59.18 PM.png" descr="Screen Shot 2021-01-30 at 3.59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48" y="4250267"/>
            <a:ext cx="12053936" cy="919368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38" name="Screen Shot 2021-01-25 at 4.51.41 PM.png" descr="Screen Shot 2021-01-25 at 4.51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38" y="2096185"/>
            <a:ext cx="7401936" cy="642966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표채워풀기 알고리즘"/>
          <p:cNvSpPr txBox="1"/>
          <p:nvPr/>
        </p:nvSpPr>
        <p:spPr>
          <a:xfrm>
            <a:off x="7625600" y="2726370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알고리즘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sp>
        <p:nvSpPr>
          <p:cNvPr id="542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  <p:pic>
        <p:nvPicPr>
          <p:cNvPr id="543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547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9" name="Arrow"/>
          <p:cNvSpPr/>
          <p:nvPr/>
        </p:nvSpPr>
        <p:spPr>
          <a:xfrm>
            <a:off x="18545894" y="5267383"/>
            <a:ext cx="1033846" cy="833979"/>
          </a:xfrm>
          <a:prstGeom prst="rightArrow">
            <a:avLst>
              <a:gd name="adj1" fmla="val 51263"/>
              <a:gd name="adj2" fmla="val 78550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52" name="Group"/>
          <p:cNvGrpSpPr/>
          <p:nvPr/>
        </p:nvGrpSpPr>
        <p:grpSpPr>
          <a:xfrm>
            <a:off x="15907336" y="5154130"/>
            <a:ext cx="2508680" cy="1060486"/>
            <a:chOff x="0" y="-1"/>
            <a:chExt cx="2508679" cy="1060485"/>
          </a:xfrm>
        </p:grpSpPr>
        <p:sp>
          <p:nvSpPr>
            <p:cNvPr id="550" name="중첩 리스트"/>
            <p:cNvSpPr txBox="1"/>
            <p:nvPr/>
          </p:nvSpPr>
          <p:spPr>
            <a:xfrm>
              <a:off x="0" y="-1"/>
              <a:ext cx="2508679" cy="673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300">
                  <a:solidFill>
                    <a:srgbClr val="3092AB"/>
                  </a:solidFill>
                </a:defRPr>
              </a:lvl1pPr>
            </a:lstStyle>
            <a:p>
              <a:r>
                <a:rPr dirty="0" err="1"/>
                <a:t>중첩</a:t>
              </a:r>
              <a:r>
                <a:rPr dirty="0"/>
                <a:t> </a:t>
              </a:r>
              <a:r>
                <a:rPr dirty="0" err="1"/>
                <a:t>리스트</a:t>
              </a:r>
              <a:endParaRPr dirty="0"/>
            </a:p>
          </p:txBody>
        </p:sp>
        <p:sp>
          <p:nvSpPr>
            <p:cNvPr id="551" name="Nested List"/>
            <p:cNvSpPr txBox="1"/>
            <p:nvPr/>
          </p:nvSpPr>
          <p:spPr>
            <a:xfrm>
              <a:off x="71206" y="496123"/>
              <a:ext cx="2078305" cy="564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3092AB"/>
                  </a:solidFill>
                </a:defRPr>
              </a:lvl1pPr>
            </a:lstStyle>
            <a:p>
              <a:r>
                <a:t>Nested List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"/>
          <p:cNvGrpSpPr/>
          <p:nvPr/>
        </p:nvGrpSpPr>
        <p:grpSpPr>
          <a:xfrm>
            <a:off x="5089733" y="7114123"/>
            <a:ext cx="14204534" cy="5018208"/>
            <a:chOff x="0" y="0"/>
            <a:chExt cx="14204532" cy="5018207"/>
          </a:xfrm>
        </p:grpSpPr>
        <p:pic>
          <p:nvPicPr>
            <p:cNvPr id="175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187"/>
              <a:ext cx="10781052" cy="49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6595" y="0"/>
              <a:ext cx="3787938" cy="5018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재귀 알고리즘"/>
          <p:cNvSpPr txBox="1">
            <a:spLocks noGrp="1"/>
          </p:cNvSpPr>
          <p:nvPr>
            <p:ph type="title" idx="4294967295"/>
          </p:nvPr>
        </p:nvSpPr>
        <p:spPr>
          <a:xfrm>
            <a:off x="9352737" y="742697"/>
            <a:ext cx="6518050" cy="130356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01134">
              <a:defRPr sz="732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재귀</a:t>
            </a:r>
            <a:r>
              <a:rPr dirty="0"/>
              <a:t> </a:t>
            </a:r>
            <a:r>
              <a:rPr dirty="0" err="1"/>
              <a:t>알고리즘</a:t>
            </a:r>
            <a:endParaRPr dirty="0"/>
          </a:p>
        </p:txBody>
      </p:sp>
      <p:pic>
        <p:nvPicPr>
          <p:cNvPr id="179" name="Screen Shot 2021-01-25 at 2.12.50 PM.png" descr="Screen Shot 2021-01-25 at 2.12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513" y="3427829"/>
            <a:ext cx="11326973" cy="259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55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559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1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64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568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0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73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577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9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82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586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8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591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595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7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600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  <p:pic>
        <p:nvPicPr>
          <p:cNvPr id="604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6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609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6, 10]]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</p:txBody>
      </p:sp>
      <p:pic>
        <p:nvPicPr>
          <p:cNvPr id="613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75" y="3926990"/>
            <a:ext cx="1179775" cy="83398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pic>
        <p:nvPicPr>
          <p:cNvPr id="618" name="Screen Shot 2021-01-25 at 5.04.08 PM.png" descr="Screen Shot 2021-01-25 at 5.0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28" y="3984437"/>
            <a:ext cx="3207735" cy="188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Screen Shot 2021-01-25 at 5.04.15 PM.png" descr="Screen Shot 2021-01-25 at 5.04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32" y="4869354"/>
            <a:ext cx="4210152" cy="183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Screen Shot 2021-01-25 at 5.04.23 PM.png" descr="Screen Shot 2021-01-25 at 5.04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18" y="4009841"/>
            <a:ext cx="11227070" cy="668279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[[1, 1, 1, 1, 1], [1], [1]]…"/>
          <p:cNvSpPr txBox="1"/>
          <p:nvPr/>
        </p:nvSpPr>
        <p:spPr>
          <a:xfrm>
            <a:off x="5542459" y="7425880"/>
            <a:ext cx="14064297" cy="5592285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[[1, 1, 1, 1, 1], [1],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6, 10]]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=&gt; [[1, 1, 1, 1, 1], [1, 2, 3, 4, 5], [1, 3, 6, 10, 15]]</a:t>
            </a:r>
          </a:p>
        </p:txBody>
      </p:sp>
      <p:pic>
        <p:nvPicPr>
          <p:cNvPr id="622" name="Screen Shot 2021-01-25 at 9.06.42 PM.png" descr="Screen Shot 2021-01-25 at 9.06.4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975" y="3853055"/>
            <a:ext cx="1388960" cy="98185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Line"/>
          <p:cNvSpPr/>
          <p:nvPr/>
        </p:nvSpPr>
        <p:spPr>
          <a:xfrm>
            <a:off x="8279668" y="4343980"/>
            <a:ext cx="1595146" cy="1"/>
          </a:xfrm>
          <a:prstGeom prst="line">
            <a:avLst/>
          </a:prstGeom>
          <a:ln w="88900">
            <a:solidFill>
              <a:srgbClr val="FF7E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24" name="Screen Shot 2021-01-25 at 9.20.17 PM.png" descr="Screen Shot 2021-01-25 at 9.20.1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251" y="3853055"/>
            <a:ext cx="1276407" cy="981851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141" y="3812427"/>
            <a:ext cx="12544999" cy="552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Screen Shot 2021-01-25 at 9.20.17 PM.png" descr="Screen Shot 2021-01-25 at 9.20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39" y="5027758"/>
            <a:ext cx="1377902" cy="1059925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파스칼의 삼각형"/>
          <p:cNvSpPr txBox="1">
            <a:spLocks noGrp="1"/>
          </p:cNvSpPr>
          <p:nvPr>
            <p:ph type="title" idx="4294967295"/>
          </p:nvPr>
        </p:nvSpPr>
        <p:spPr>
          <a:xfrm>
            <a:off x="8065990" y="588136"/>
            <a:ext cx="8252021" cy="1615357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파스칼의 삼각형</a:t>
            </a:r>
          </a:p>
        </p:txBody>
      </p:sp>
      <p:sp>
        <p:nvSpPr>
          <p:cNvPr id="630" name="List Comprehension"/>
          <p:cNvSpPr txBox="1"/>
          <p:nvPr/>
        </p:nvSpPr>
        <p:spPr>
          <a:xfrm>
            <a:off x="9802359" y="11311952"/>
            <a:ext cx="4779282" cy="8133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361473">
              <a:defRPr sz="3784">
                <a:solidFill>
                  <a:srgbClr val="3092AB"/>
                </a:solidFill>
              </a:defRPr>
            </a:lvl1pPr>
          </a:lstStyle>
          <a:p>
            <a:r>
              <a:t>List Comprehension</a:t>
            </a:r>
          </a:p>
        </p:txBody>
      </p:sp>
      <p:sp>
        <p:nvSpPr>
          <p:cNvPr id="631" name="리스트 축약"/>
          <p:cNvSpPr txBox="1"/>
          <p:nvPr/>
        </p:nvSpPr>
        <p:spPr>
          <a:xfrm>
            <a:off x="10531645" y="10590915"/>
            <a:ext cx="3320710" cy="8133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328612">
              <a:defRPr sz="4320">
                <a:solidFill>
                  <a:srgbClr val="3092AB"/>
                </a:solidFill>
              </a:defRPr>
            </a:lvl1pPr>
          </a:lstStyle>
          <a:p>
            <a:r>
              <a:t>리스트 축약</a:t>
            </a:r>
          </a:p>
        </p:txBody>
      </p:sp>
      <p:sp>
        <p:nvSpPr>
          <p:cNvPr id="632" name="Arrow"/>
          <p:cNvSpPr/>
          <p:nvPr/>
        </p:nvSpPr>
        <p:spPr>
          <a:xfrm>
            <a:off x="15245564" y="10946800"/>
            <a:ext cx="1377902" cy="942568"/>
          </a:xfrm>
          <a:prstGeom prst="rightArrow">
            <a:avLst>
              <a:gd name="adj1" fmla="val 50327"/>
              <a:gd name="adj2" fmla="val 80397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3" name="표채워풀기 구현"/>
          <p:cNvSpPr txBox="1"/>
          <p:nvPr/>
        </p:nvSpPr>
        <p:spPr>
          <a:xfrm>
            <a:off x="7625600" y="2228011"/>
            <a:ext cx="9132801" cy="1305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 defTabSz="501134">
              <a:defRPr sz="7320">
                <a:solidFill>
                  <a:srgbClr val="3092AB"/>
                </a:solidFill>
              </a:defRPr>
            </a:lvl1pPr>
          </a:lstStyle>
          <a:p>
            <a:r>
              <a:t>표채워풀기 구현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creen Shot 2021-01-30 at 4.10.51 PM.png" descr="Screen Shot 2021-01-30 at 4.10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69" y="6371842"/>
            <a:ext cx="16415662" cy="652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Screen Shot 2021-01-30 at 4.09.46 PM.png" descr="Screen Shot 2021-01-30 at 4.09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01" y="483565"/>
            <a:ext cx="12544998" cy="5525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81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642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645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648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651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654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</p:txBody>
      </p:sp>
      <p:pic>
        <p:nvPicPr>
          <p:cNvPr id="657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10,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</a:t>
            </a:r>
          </a:p>
        </p:txBody>
      </p:sp>
      <p:pic>
        <p:nvPicPr>
          <p:cNvPr id="660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omb_pascal(6,4)…"/>
          <p:cNvSpPr txBox="1"/>
          <p:nvPr/>
        </p:nvSpPr>
        <p:spPr>
          <a:xfrm>
            <a:off x="5738243" y="6309044"/>
            <a:ext cx="7010031" cy="6829240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comb_pascal(6,4)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vector = [1, 1,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1,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1,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1]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2,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3,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4,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10, 5]</a:t>
            </a:r>
          </a:p>
          <a:p>
            <a:pPr algn="l">
              <a:lnSpc>
                <a:spcPct val="120000"/>
              </a:lnSpc>
              <a:defRPr sz="3000" b="0">
                <a:latin typeface="Monaco"/>
                <a:ea typeface="Monaco"/>
                <a:cs typeface="Monaco"/>
                <a:sym typeface="Monaco"/>
              </a:defRPr>
            </a:pPr>
            <a:r>
              <a:t>      =&gt; [1, 3, 6, 10, 15]</a:t>
            </a:r>
          </a:p>
        </p:txBody>
      </p:sp>
      <p:pic>
        <p:nvPicPr>
          <p:cNvPr id="663" name="Screen Shot 2021-01-30 at 4.11.48 PM.png" descr="Screen Shot 2021-01-30 at 4.11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1" y="582094"/>
            <a:ext cx="16263758" cy="523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p.349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 b="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p.349</a:t>
            </a:r>
          </a:p>
        </p:txBody>
      </p:sp>
      <p:pic>
        <p:nvPicPr>
          <p:cNvPr id="667" name="Screen Shot 2021-01-30 at 4.44.38 PM.png" descr="Screen Shot 2021-01-30 at 4.44.3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00" y="5994489"/>
            <a:ext cx="17069400" cy="1727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"/>
          <p:cNvGrpSpPr/>
          <p:nvPr/>
        </p:nvGrpSpPr>
        <p:grpSpPr>
          <a:xfrm>
            <a:off x="497961" y="447352"/>
            <a:ext cx="11608314" cy="4101011"/>
            <a:chOff x="0" y="0"/>
            <a:chExt cx="11608313" cy="4101009"/>
          </a:xfrm>
        </p:grpSpPr>
        <p:pic>
          <p:nvPicPr>
            <p:cNvPr id="186" name="Screen Shot 2021-01-30 at 3.42.47 PM.png" descr="Screen Shot 2021-01-30 at 3.42.47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8"/>
              <a:ext cx="8810556" cy="4074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Screen Shot 2021-01-30 at 3.42.56 PM.png" descr="Screen Shot 2021-01-30 at 3.42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12" y="0"/>
              <a:ext cx="3095602" cy="4101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fib(5)…"/>
          <p:cNvSpPr txBox="1"/>
          <p:nvPr/>
        </p:nvSpPr>
        <p:spPr>
          <a:xfrm>
            <a:off x="12430866" y="573325"/>
            <a:ext cx="11289194" cy="12870504"/>
          </a:xfrm>
          <a:prstGeom prst="rect">
            <a:avLst/>
          </a:prstGeom>
          <a:ln w="12700">
            <a:solidFill>
              <a:srgbClr val="346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rPr>
                <a:solidFill>
                  <a:srgbClr val="FF2600"/>
                </a:solidFill>
              </a:rPr>
              <a:t>fib(5)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=&gt;</a:t>
            </a:r>
            <a:r>
              <a:t> </a:t>
            </a:r>
            <a:r>
              <a:rPr>
                <a:solidFill>
                  <a:srgbClr val="FF2600"/>
                </a:solidFill>
              </a:rPr>
              <a:t>fib(4) + fib(3)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r>
              <a:t>=&gt;</a:t>
            </a:r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lnSpc>
                <a:spcPct val="120000"/>
              </a:lnSpc>
              <a:defRPr sz="2800" b="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✔︎"/>
          <p:cNvSpPr txBox="1"/>
          <p:nvPr/>
        </p:nvSpPr>
        <p:spPr>
          <a:xfrm>
            <a:off x="12609803" y="99473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r>
              <a:t>✔︎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672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3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4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5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까지 줄이는 최소 스텝"/>
          <p:cNvSpPr txBox="1">
            <a:spLocks noGrp="1"/>
          </p:cNvSpPr>
          <p:nvPr>
            <p:ph type="title" idx="4294967295"/>
          </p:nvPr>
        </p:nvSpPr>
        <p:spPr>
          <a:xfrm>
            <a:off x="6497938" y="944106"/>
            <a:ext cx="11388124" cy="1411603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sz="804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1까지 줄이는 최소 스텝</a:t>
            </a:r>
          </a:p>
        </p:txBody>
      </p:sp>
      <p:pic>
        <p:nvPicPr>
          <p:cNvPr id="679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Screen Shot 2021-01-25 at 10.30.49 PM.png" descr="Screen Shot 2021-01-25 at 10.30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648" y="2843198"/>
            <a:ext cx="5958715" cy="40045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9" name="Group"/>
          <p:cNvGrpSpPr/>
          <p:nvPr/>
        </p:nvGrpSpPr>
        <p:grpSpPr>
          <a:xfrm>
            <a:off x="5115407" y="7382778"/>
            <a:ext cx="14153186" cy="5560562"/>
            <a:chOff x="0" y="0"/>
            <a:chExt cx="14153184" cy="5560560"/>
          </a:xfrm>
        </p:grpSpPr>
        <p:grpSp>
          <p:nvGrpSpPr>
            <p:cNvPr id="687" name="Group"/>
            <p:cNvGrpSpPr/>
            <p:nvPr/>
          </p:nvGrpSpPr>
          <p:grpSpPr>
            <a:xfrm>
              <a:off x="0" y="2537769"/>
              <a:ext cx="14153185" cy="3022792"/>
              <a:chOff x="0" y="0"/>
              <a:chExt cx="14153184" cy="3022790"/>
            </a:xfrm>
          </p:grpSpPr>
          <p:pic>
            <p:nvPicPr>
              <p:cNvPr id="681" name="Screen Shot 2021-01-25 at 10.32.10 PM.png" descr="Screen Shot 2021-01-25 at 10.32.10 PM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153185" cy="1248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86" name="Group"/>
              <p:cNvGrpSpPr/>
              <p:nvPr/>
            </p:nvGrpSpPr>
            <p:grpSpPr>
              <a:xfrm>
                <a:off x="1878405" y="1702043"/>
                <a:ext cx="9812876" cy="1320748"/>
                <a:chOff x="0" y="0"/>
                <a:chExt cx="9812874" cy="1320747"/>
              </a:xfrm>
            </p:grpSpPr>
            <p:pic>
              <p:nvPicPr>
                <p:cNvPr id="682" name="Screen Shot 2021-01-25 at 10.32.24 PM.png" descr="Screen Shot 2021-01-25 at 10.32.24 PM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9812875" cy="638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685" name="Group"/>
                <p:cNvGrpSpPr/>
                <p:nvPr/>
              </p:nvGrpSpPr>
              <p:grpSpPr>
                <a:xfrm>
                  <a:off x="1135880" y="696555"/>
                  <a:ext cx="8600203" cy="624193"/>
                  <a:chOff x="0" y="0"/>
                  <a:chExt cx="8600202" cy="624191"/>
                </a:xfrm>
              </p:grpSpPr>
              <p:pic>
                <p:nvPicPr>
                  <p:cNvPr id="683" name="Screen Shot 2021-01-25 at 10.32.31 PM.png" descr="Screen Shot 2021-01-25 at 10.32.31 PM.png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0" y="29032"/>
                    <a:ext cx="3338700" cy="59516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84" name="Screen Shot 2021-01-25 at 10.32.39 PM.png" descr="Screen Shot 2021-01-25 at 10.32.39 PM.png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00218" y="0"/>
                    <a:ext cx="5399985" cy="53709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pic>
          <p:nvPicPr>
            <p:cNvPr id="688" name="Screen Shot 2021-01-25 at 10.35.01 PM.png" descr="Screen Shot 2021-01-25 at 10.35.01 PM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9030" y="0"/>
              <a:ext cx="13195123" cy="2177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90" name="Screen Shot 2021-01-25 at 10.30.35 PM.png" descr="Screen Shot 2021-01-25 at 10.30.35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964" y="3378101"/>
            <a:ext cx="12198613" cy="2934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creen Shot 2021-01-30 at 4.14.31 PM.png" descr="Screen Shot 2021-01-30 at 4.14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50" y="3216597"/>
            <a:ext cx="15488100" cy="7282806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재귀 알고리즘"/>
          <p:cNvSpPr txBox="1">
            <a:spLocks noGrp="1"/>
          </p:cNvSpPr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sz="804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재귀 알고리즘</a:t>
            </a:r>
          </a:p>
        </p:txBody>
      </p:sp>
      <p:pic>
        <p:nvPicPr>
          <p:cNvPr id="694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creen Shot 2021-01-30 at 4.14.52 PM.png" descr="Screen Shot 2021-01-30 at 4.14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79" y="7552941"/>
            <a:ext cx="13107807" cy="4687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0" name="Group"/>
          <p:cNvGrpSpPr/>
          <p:nvPr/>
        </p:nvGrpSpPr>
        <p:grpSpPr>
          <a:xfrm>
            <a:off x="17008713" y="1973987"/>
            <a:ext cx="4953928" cy="9768025"/>
            <a:chOff x="0" y="0"/>
            <a:chExt cx="4953926" cy="9768023"/>
          </a:xfrm>
        </p:grpSpPr>
        <p:pic>
          <p:nvPicPr>
            <p:cNvPr id="698" name="Screen Shot 2021-01-25 at 10.43.37 PM.png" descr="Screen Shot 2021-01-25 at 10.43.37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953927" cy="66003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Screen Shot 2021-01-25 at 10.44.02 PM.png" descr="Screen Shot 2021-01-25 at 10.44.02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547971"/>
              <a:ext cx="4953927" cy="3220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01" name="Screen Shot 2021-01-30 at 4.14.31 PM.png" descr="Screen Shot 2021-01-30 at 4.14.31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719" y="931272"/>
            <a:ext cx="13107807" cy="6163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21-01-30 at 4.16.46 PM.png" descr="Screen Shot 2021-01-30 at 4.16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139" y="3154472"/>
            <a:ext cx="14227481" cy="9440248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탐욕 알고리즘"/>
          <p:cNvSpPr txBox="1">
            <a:spLocks noGrp="1"/>
          </p:cNvSpPr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sz="804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탐욕 알고리즘</a:t>
            </a:r>
          </a:p>
        </p:txBody>
      </p:sp>
      <p:pic>
        <p:nvPicPr>
          <p:cNvPr id="705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Screen Shot 2021-01-25 at 10.47.35 PM.png" descr="Screen Shot 2021-01-25 at 10.47.3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9" y="4031419"/>
            <a:ext cx="7485450" cy="2288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creen Shot 2021-01-30 at 4.17.26 PM.png" descr="Screen Shot 2021-01-30 at 4.17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11" y="2986250"/>
            <a:ext cx="13813978" cy="931036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메모해두기 알고리즘"/>
          <p:cNvSpPr txBox="1">
            <a:spLocks noGrp="1"/>
          </p:cNvSpPr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sz="804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메모해두기 알고리즘</a:t>
            </a:r>
          </a:p>
        </p:txBody>
      </p:sp>
      <p:pic>
        <p:nvPicPr>
          <p:cNvPr id="710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Arrow"/>
          <p:cNvSpPr/>
          <p:nvPr/>
        </p:nvSpPr>
        <p:spPr>
          <a:xfrm>
            <a:off x="20972984" y="6627360"/>
            <a:ext cx="1270001" cy="1270001"/>
          </a:xfrm>
          <a:prstGeom prst="rightArrow">
            <a:avLst>
              <a:gd name="adj1" fmla="val 51263"/>
              <a:gd name="adj2" fmla="val 63364"/>
            </a:avLst>
          </a:prstGeom>
          <a:solidFill>
            <a:srgbClr val="3092A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표채워풀기 알고리즘"/>
          <p:cNvSpPr txBox="1">
            <a:spLocks noGrp="1"/>
          </p:cNvSpPr>
          <p:nvPr>
            <p:ph type="title" idx="4294967295"/>
          </p:nvPr>
        </p:nvSpPr>
        <p:spPr>
          <a:xfrm>
            <a:off x="6497938" y="961905"/>
            <a:ext cx="11388124" cy="1411602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/>
          <a:lstStyle>
            <a:lvl1pPr defTabSz="550425">
              <a:defRPr sz="804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표채워풀기 알고리즘</a:t>
            </a:r>
          </a:p>
        </p:txBody>
      </p:sp>
      <p:pic>
        <p:nvPicPr>
          <p:cNvPr id="714" name="Screen Shot 2021-01-17 at 11.32.14 PM.png" descr="Screen Shot 2021-01-17 at 11.32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614" y="4521641"/>
            <a:ext cx="42164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Screen Shot 2021-01-25 at 10.56.41 PM.png" descr="Screen Shot 2021-01-25 at 10.56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92" y="2989473"/>
            <a:ext cx="13844816" cy="6542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creen Shot 2021-01-29 at 7.02.49 PM.png" descr="Screen Shot 2021-01-29 at 7.02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289" y="1075793"/>
            <a:ext cx="4691422" cy="2540211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p.357"/>
          <p:cNvSpPr txBox="1"/>
          <p:nvPr/>
        </p:nvSpPr>
        <p:spPr>
          <a:xfrm>
            <a:off x="11142662" y="3787524"/>
            <a:ext cx="2098676" cy="11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 b="0">
                <a:solidFill>
                  <a:srgbClr val="3092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p.357</a:t>
            </a:r>
          </a:p>
        </p:txBody>
      </p:sp>
      <p:pic>
        <p:nvPicPr>
          <p:cNvPr id="719" name="Screen Shot 2021-01-30 at 4.44.20 PM.png" descr="Screen Shot 2021-01-30 at 4.44.2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45" y="6121248"/>
            <a:ext cx="15274110" cy="147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creen Shot 2021-01-29 at 7.29.49 PM.png" descr="Screen Shot 2021-01-29 at 7.29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641" y="3109799"/>
            <a:ext cx="12819788" cy="39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Screen Shot 2021-01-30 at 3.19.25 PM.png" descr="Screen Shot 2021-01-30 at 3.19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5" y="1174375"/>
            <a:ext cx="8941754" cy="113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✔︎"/>
          <p:cNvSpPr txBox="1"/>
          <p:nvPr/>
        </p:nvSpPr>
        <p:spPr>
          <a:xfrm>
            <a:off x="12584403" y="11064985"/>
            <a:ext cx="84336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FF2600"/>
                </a:solidFill>
              </a:defRPr>
            </a:lvl1pPr>
          </a:lstStyle>
          <a:p>
            <a:r>
              <a:t>✔︎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3461141" y="7752018"/>
            <a:ext cx="7409913" cy="4259738"/>
            <a:chOff x="0" y="0"/>
            <a:chExt cx="7409912" cy="4259736"/>
          </a:xfrm>
        </p:grpSpPr>
        <p:pic>
          <p:nvPicPr>
            <p:cNvPr id="724" name="Screen Shot 2021-01-30 at 3.20.55 PM.png" descr="Screen Shot 2021-01-30 at 3.20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014034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5" name="Screen Shot 2021-01-30 at 3.21.13 PM.png" descr="Screen Shot 2021-01-30 at 3.21.13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6" y="1056082"/>
              <a:ext cx="2694618" cy="989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6" name="Screen Shot 2021-01-30 at 3.21.30 PM.png" descr="Screen Shot 2021-01-30 at 3.21.30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53" y="2146273"/>
              <a:ext cx="7367560" cy="1057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7" name="Screen Shot 2021-01-30 at 3.21.47 PM.png" descr="Screen Shot 2021-01-30 at 3.21.47 P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09" y="3304682"/>
              <a:ext cx="4536507" cy="95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Tower_of_Hanoi.jpg" descr="Tower_of_Hano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76" y="3480146"/>
            <a:ext cx="18036749" cy="793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Screen Shot 2021-01-25 at 11.02.10 PM.png" descr="Screen Shot 2021-01-25 at 11.02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50" y="12296260"/>
            <a:ext cx="7086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하노이의 탑"/>
          <p:cNvSpPr txBox="1">
            <a:spLocks noGrp="1"/>
          </p:cNvSpPr>
          <p:nvPr>
            <p:ph type="title" idx="4294967295"/>
          </p:nvPr>
        </p:nvSpPr>
        <p:spPr>
          <a:xfrm>
            <a:off x="9155601" y="840772"/>
            <a:ext cx="6072798" cy="1613468"/>
          </a:xfrm>
          <a:prstGeom prst="rect">
            <a:avLst/>
          </a:prstGeom>
          <a:solidFill>
            <a:srgbClr val="FFFFFF"/>
          </a:solidFill>
        </p:spPr>
        <p:txBody>
          <a:bodyPr lIns="53578" tIns="53578" rIns="53578" bIns="53578" anchor="b">
            <a:normAutofit fontScale="90000"/>
          </a:bodyPr>
          <a:lstStyle>
            <a:lvl1pPr defTabSz="632579">
              <a:defRPr sz="9239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하노이의</a:t>
            </a:r>
            <a:r>
              <a:rPr dirty="0"/>
              <a:t> 탑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8062</Words>
  <Application>Microsoft Office PowerPoint</Application>
  <PresentationFormat>사용자 지정</PresentationFormat>
  <Paragraphs>905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4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Monaco</vt:lpstr>
      <vt:lpstr>Lucida Sans Typewriter Regular</vt:lpstr>
      <vt:lpstr>Times New Roman</vt:lpstr>
      <vt:lpstr>White</vt:lpstr>
      <vt:lpstr>PowerPoint 프레젠테이션</vt:lpstr>
      <vt:lpstr>PowerPoint 프레젠테이션</vt:lpstr>
      <vt:lpstr>PowerPoint 프레젠테이션</vt:lpstr>
      <vt:lpstr>피보나치 수열</vt:lpstr>
      <vt:lpstr>PowerPoint 프레젠테이션</vt:lpstr>
      <vt:lpstr>PowerPoint 프레젠테이션</vt:lpstr>
      <vt:lpstr>재귀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표채워풀기 알고리즘</vt:lpstr>
      <vt:lpstr>표채워풀기 알고리즘</vt:lpstr>
      <vt:lpstr>표채워풀기 알고리즘</vt:lpstr>
      <vt:lpstr>표채워풀기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조합</vt:lpstr>
      <vt:lpstr>PowerPoint 프레젠테이션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파스칼의 삼각형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1까지 줄이는 최소 스텝</vt:lpstr>
      <vt:lpstr>재귀 알고리즘</vt:lpstr>
      <vt:lpstr>PowerPoint 프레젠테이션</vt:lpstr>
      <vt:lpstr>탐욕 알고리즘</vt:lpstr>
      <vt:lpstr>메모해두기 알고리즘</vt:lpstr>
      <vt:lpstr>표채워풀기 알고리즘</vt:lpstr>
      <vt:lpstr>PowerPoint 프레젠테이션</vt:lpstr>
      <vt:lpstr>PowerPoint 프레젠테이션</vt:lpstr>
      <vt:lpstr>하노이의 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유 제훈</cp:lastModifiedBy>
  <cp:revision>3</cp:revision>
  <dcterms:modified xsi:type="dcterms:W3CDTF">2021-03-05T05:48:38Z</dcterms:modified>
</cp:coreProperties>
</file>